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61" r:id="rId5"/>
    <p:sldId id="270" r:id="rId6"/>
    <p:sldId id="271" r:id="rId7"/>
    <p:sldId id="272" r:id="rId8"/>
    <p:sldId id="273" r:id="rId9"/>
    <p:sldId id="274" r:id="rId10"/>
    <p:sldId id="275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90" r:id="rId23"/>
    <p:sldId id="291" r:id="rId24"/>
    <p:sldId id="263" r:id="rId25"/>
    <p:sldId id="293" r:id="rId26"/>
    <p:sldId id="268" r:id="rId27"/>
    <p:sldId id="269" r:id="rId28"/>
    <p:sldId id="292" r:id="rId29"/>
    <p:sldId id="264" r:id="rId30"/>
    <p:sldId id="295" r:id="rId31"/>
    <p:sldId id="296" r:id="rId32"/>
    <p:sldId id="267" r:id="rId33"/>
    <p:sldId id="276" r:id="rId34"/>
    <p:sldId id="277" r:id="rId35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FC2885E-80B6-844D-9D3B-CBD90FFA9B97}">
          <p14:sldIdLst>
            <p14:sldId id="261"/>
            <p14:sldId id="270"/>
            <p14:sldId id="271"/>
            <p14:sldId id="272"/>
            <p14:sldId id="273"/>
            <p14:sldId id="274"/>
            <p14:sldId id="275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90"/>
            <p14:sldId id="291"/>
          </p14:sldIdLst>
        </p14:section>
        <p14:section name="Experimental Result" id="{D5AD93B4-5573-7749-AAF5-BFD62F968047}">
          <p14:sldIdLst>
            <p14:sldId id="263"/>
            <p14:sldId id="293"/>
            <p14:sldId id="268"/>
            <p14:sldId id="269"/>
            <p14:sldId id="292"/>
            <p14:sldId id="264"/>
            <p14:sldId id="295"/>
            <p14:sldId id="296"/>
            <p14:sldId id="267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C8C0FC-8274-A140-A036-B0A09A3BD926}" v="144" dt="2024-06-18T08:34:51.679"/>
    <p1510:client id="{AA420820-612A-476E-AAF6-CE9D6C01FD58}" v="167" dt="2024-06-18T08:35:04.4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4"/>
  </p:normalViewPr>
  <p:slideViewPr>
    <p:cSldViewPr snapToGrid="0">
      <p:cViewPr varScale="1">
        <p:scale>
          <a:sx n="108" d="100"/>
          <a:sy n="108" d="100"/>
        </p:scale>
        <p:origin x="1760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sv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Relationship Id="rId14" Type="http://schemas.openxmlformats.org/officeDocument/2006/relationships/image" Target="../media/image60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sv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Relationship Id="rId14" Type="http://schemas.openxmlformats.org/officeDocument/2006/relationships/image" Target="../media/image6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309AD1-5F40-44AA-8837-358B21D195CD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7A823CE-1547-4861-962F-F18F46E076DC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it-IT" err="1"/>
            <a:t>Four</a:t>
          </a:r>
          <a:r>
            <a:rPr lang="it-IT"/>
            <a:t> </a:t>
          </a:r>
          <a:r>
            <a:rPr lang="it-IT" err="1"/>
            <a:t>distinct</a:t>
          </a:r>
          <a:r>
            <a:rPr lang="it-IT"/>
            <a:t> </a:t>
          </a:r>
          <a:r>
            <a:rPr lang="it-IT" err="1"/>
            <a:t>scenarios</a:t>
          </a:r>
          <a:r>
            <a:rPr lang="it-IT"/>
            <a:t>:</a:t>
          </a:r>
          <a:endParaRPr lang="en-US"/>
        </a:p>
      </dgm:t>
    </dgm:pt>
    <dgm:pt modelId="{A8006550-7654-47F8-B13F-11C6EB6C673B}" type="parTrans" cxnId="{775C4A0F-5BD2-44DA-8973-5AC331575FCE}">
      <dgm:prSet/>
      <dgm:spPr/>
      <dgm:t>
        <a:bodyPr/>
        <a:lstStyle/>
        <a:p>
          <a:endParaRPr lang="en-US"/>
        </a:p>
      </dgm:t>
    </dgm:pt>
    <dgm:pt modelId="{D3C48DC1-E272-4E9A-82B4-2451DE07E832}" type="sibTrans" cxnId="{775C4A0F-5BD2-44DA-8973-5AC331575FCE}">
      <dgm:prSet/>
      <dgm:spPr/>
      <dgm:t>
        <a:bodyPr/>
        <a:lstStyle/>
        <a:p>
          <a:endParaRPr lang="en-US"/>
        </a:p>
      </dgm:t>
    </dgm:pt>
    <dgm:pt modelId="{9D049217-B4DC-4E89-8C21-D6488DF389E2}">
      <dgm:prSet/>
      <dgm:spPr/>
      <dgm:t>
        <a:bodyPr/>
        <a:lstStyle/>
        <a:p>
          <a:r>
            <a:rPr lang="it-IT"/>
            <a:t>Ideal cocktail-party</a:t>
          </a:r>
          <a:endParaRPr lang="en-US"/>
        </a:p>
      </dgm:t>
    </dgm:pt>
    <dgm:pt modelId="{36603E52-CB73-4B10-9F98-7D3D82619868}" type="parTrans" cxnId="{4BCBF5CC-DD06-4160-9685-5768EE73BF64}">
      <dgm:prSet/>
      <dgm:spPr/>
      <dgm:t>
        <a:bodyPr/>
        <a:lstStyle/>
        <a:p>
          <a:endParaRPr lang="en-US"/>
        </a:p>
      </dgm:t>
    </dgm:pt>
    <dgm:pt modelId="{D25B3120-B130-48A9-B014-90DC7A7EC12E}" type="sibTrans" cxnId="{4BCBF5CC-DD06-4160-9685-5768EE73BF64}">
      <dgm:prSet/>
      <dgm:spPr/>
      <dgm:t>
        <a:bodyPr/>
        <a:lstStyle/>
        <a:p>
          <a:endParaRPr lang="en-US"/>
        </a:p>
      </dgm:t>
    </dgm:pt>
    <dgm:pt modelId="{1D0FC522-3CB2-4336-A03E-64BE0EE72BEB}">
      <dgm:prSet/>
      <dgm:spPr/>
      <dgm:t>
        <a:bodyPr/>
        <a:lstStyle/>
        <a:p>
          <a:r>
            <a:rPr lang="it-IT"/>
            <a:t>Real cocktail-party</a:t>
          </a:r>
          <a:endParaRPr lang="en-US"/>
        </a:p>
      </dgm:t>
    </dgm:pt>
    <dgm:pt modelId="{50A4F0BE-03F3-43D4-8BAD-6915450C1002}" type="parTrans" cxnId="{3EAE15FA-A13F-44F4-A238-20D354FAD469}">
      <dgm:prSet/>
      <dgm:spPr/>
      <dgm:t>
        <a:bodyPr/>
        <a:lstStyle/>
        <a:p>
          <a:endParaRPr lang="en-US"/>
        </a:p>
      </dgm:t>
    </dgm:pt>
    <dgm:pt modelId="{A187C205-8E5B-426D-9E3B-AE81BAD9E0A3}" type="sibTrans" cxnId="{3EAE15FA-A13F-44F4-A238-20D354FAD469}">
      <dgm:prSet/>
      <dgm:spPr/>
      <dgm:t>
        <a:bodyPr/>
        <a:lstStyle/>
        <a:p>
          <a:endParaRPr lang="en-US"/>
        </a:p>
      </dgm:t>
    </dgm:pt>
    <dgm:pt modelId="{208BC83C-2528-4129-BE6D-49396ACC35E5}">
      <dgm:prSet/>
      <dgm:spPr/>
      <dgm:t>
        <a:bodyPr/>
        <a:lstStyle/>
        <a:p>
          <a:r>
            <a:rPr lang="it-IT"/>
            <a:t>Jazz-club Jam</a:t>
          </a:r>
          <a:endParaRPr lang="en-US"/>
        </a:p>
      </dgm:t>
    </dgm:pt>
    <dgm:pt modelId="{6A617192-8E97-4011-9379-3708B8115F25}" type="parTrans" cxnId="{92BC134C-767F-4EE9-9DF0-A76F0DB2C1A2}">
      <dgm:prSet/>
      <dgm:spPr/>
      <dgm:t>
        <a:bodyPr/>
        <a:lstStyle/>
        <a:p>
          <a:endParaRPr lang="en-US"/>
        </a:p>
      </dgm:t>
    </dgm:pt>
    <dgm:pt modelId="{3D91EB52-6A28-4E79-9015-B19951203DE5}" type="sibTrans" cxnId="{92BC134C-767F-4EE9-9DF0-A76F0DB2C1A2}">
      <dgm:prSet/>
      <dgm:spPr/>
      <dgm:t>
        <a:bodyPr/>
        <a:lstStyle/>
        <a:p>
          <a:endParaRPr lang="en-US"/>
        </a:p>
      </dgm:t>
    </dgm:pt>
    <dgm:pt modelId="{82A43BFB-2FB8-48CE-808E-C8F395764B83}">
      <dgm:prSet/>
      <dgm:spPr/>
      <dgm:t>
        <a:bodyPr/>
        <a:lstStyle/>
        <a:p>
          <a:r>
            <a:rPr lang="it-IT"/>
            <a:t>Rush-hour </a:t>
          </a:r>
          <a:endParaRPr lang="en-US"/>
        </a:p>
      </dgm:t>
    </dgm:pt>
    <dgm:pt modelId="{B993C4A2-52D6-4E9C-8CBE-800CF53D4188}" type="parTrans" cxnId="{D9DA1BE5-25DF-4F4E-82DC-6F9D062F229B}">
      <dgm:prSet/>
      <dgm:spPr/>
      <dgm:t>
        <a:bodyPr/>
        <a:lstStyle/>
        <a:p>
          <a:endParaRPr lang="en-US"/>
        </a:p>
      </dgm:t>
    </dgm:pt>
    <dgm:pt modelId="{745BA98F-BC4C-47EB-9555-9D47861A5AFA}" type="sibTrans" cxnId="{D9DA1BE5-25DF-4F4E-82DC-6F9D062F229B}">
      <dgm:prSet/>
      <dgm:spPr/>
      <dgm:t>
        <a:bodyPr/>
        <a:lstStyle/>
        <a:p>
          <a:endParaRPr lang="en-US"/>
        </a:p>
      </dgm:t>
    </dgm:pt>
    <dgm:pt modelId="{36632417-047E-40F2-9D2F-9895AD865A54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it-IT">
              <a:latin typeface="Calibri"/>
            </a:rPr>
            <a:t>Features</a:t>
          </a:r>
          <a:r>
            <a:rPr lang="it-IT"/>
            <a:t>:</a:t>
          </a:r>
          <a:endParaRPr lang="en-US"/>
        </a:p>
      </dgm:t>
    </dgm:pt>
    <dgm:pt modelId="{2093E69A-36BD-45D5-A563-7669DF5FDC68}" type="parTrans" cxnId="{F1D2FB34-602D-4E53-AA38-9681072FD18A}">
      <dgm:prSet/>
      <dgm:spPr/>
      <dgm:t>
        <a:bodyPr/>
        <a:lstStyle/>
        <a:p>
          <a:endParaRPr lang="en-US"/>
        </a:p>
      </dgm:t>
    </dgm:pt>
    <dgm:pt modelId="{F2A69964-1880-4E9F-8EB9-ED33C8B90371}" type="sibTrans" cxnId="{F1D2FB34-602D-4E53-AA38-9681072FD18A}">
      <dgm:prSet/>
      <dgm:spPr/>
      <dgm:t>
        <a:bodyPr/>
        <a:lstStyle/>
        <a:p>
          <a:endParaRPr lang="en-US"/>
        </a:p>
      </dgm:t>
    </dgm:pt>
    <dgm:pt modelId="{FDE57F5F-BC33-44E2-A77E-2EACFBB7FD8C}">
      <dgm:prSet/>
      <dgm:spPr/>
      <dgm:t>
        <a:bodyPr/>
        <a:lstStyle/>
        <a:p>
          <a:r>
            <a:rPr lang="it-IT"/>
            <a:t>Spaces with unique acoustics characteristics</a:t>
          </a:r>
          <a:endParaRPr lang="en-US" err="1"/>
        </a:p>
      </dgm:t>
    </dgm:pt>
    <dgm:pt modelId="{94CE7E5B-FF17-4644-AEC1-F68F1F452177}" type="parTrans" cxnId="{DD692083-252E-47FE-A64C-1BF65C386C13}">
      <dgm:prSet/>
      <dgm:spPr/>
      <dgm:t>
        <a:bodyPr/>
        <a:lstStyle/>
        <a:p>
          <a:endParaRPr lang="en-US"/>
        </a:p>
      </dgm:t>
    </dgm:pt>
    <dgm:pt modelId="{972640A0-B4EA-495A-BC37-260FC26285C3}" type="sibTrans" cxnId="{DD692083-252E-47FE-A64C-1BF65C386C13}">
      <dgm:prSet/>
      <dgm:spPr/>
      <dgm:t>
        <a:bodyPr/>
        <a:lstStyle/>
        <a:p>
          <a:endParaRPr lang="en-US"/>
        </a:p>
      </dgm:t>
    </dgm:pt>
    <dgm:pt modelId="{9335D360-76C2-4FB8-8EE3-E70A131E6469}">
      <dgm:prSet/>
      <dgm:spPr/>
      <dgm:t>
        <a:bodyPr/>
        <a:lstStyle/>
        <a:p>
          <a:r>
            <a:rPr lang="it-IT"/>
            <a:t>Heterogeneous auditory landscapes</a:t>
          </a:r>
          <a:endParaRPr lang="en-US" err="1"/>
        </a:p>
      </dgm:t>
    </dgm:pt>
    <dgm:pt modelId="{2AB9AD4D-BC93-4513-860B-AA416DD8732A}" type="parTrans" cxnId="{28AF694F-EBCE-4339-B845-89BBEAC46392}">
      <dgm:prSet/>
      <dgm:spPr/>
      <dgm:t>
        <a:bodyPr/>
        <a:lstStyle/>
        <a:p>
          <a:endParaRPr lang="en-US"/>
        </a:p>
      </dgm:t>
    </dgm:pt>
    <dgm:pt modelId="{E4EA0D2D-FC5D-4A81-BFE9-BB34C4D8875D}" type="sibTrans" cxnId="{28AF694F-EBCE-4339-B845-89BBEAC46392}">
      <dgm:prSet/>
      <dgm:spPr/>
      <dgm:t>
        <a:bodyPr/>
        <a:lstStyle/>
        <a:p>
          <a:endParaRPr lang="en-US"/>
        </a:p>
      </dgm:t>
    </dgm:pt>
    <dgm:pt modelId="{95A9B562-EF84-446A-8D0B-0C8050C474AF}">
      <dgm:prSet/>
      <dgm:spPr/>
      <dgm:t>
        <a:bodyPr/>
        <a:lstStyle/>
        <a:p>
          <a:r>
            <a:rPr lang="it-IT"/>
            <a:t>Different ratio of N sources and M microphones</a:t>
          </a:r>
          <a:br>
            <a:rPr lang="it-IT"/>
          </a:br>
          <a:endParaRPr lang="en-US"/>
        </a:p>
      </dgm:t>
    </dgm:pt>
    <dgm:pt modelId="{E672E320-3DDB-4197-B34B-7B3DAF69B5FA}" type="parTrans" cxnId="{91FA7DC2-4107-4CE7-9E36-40883F60A617}">
      <dgm:prSet/>
      <dgm:spPr/>
      <dgm:t>
        <a:bodyPr/>
        <a:lstStyle/>
        <a:p>
          <a:endParaRPr lang="en-US"/>
        </a:p>
      </dgm:t>
    </dgm:pt>
    <dgm:pt modelId="{33A7FAF0-D663-4C86-A2B4-9F9F2BC6FDFA}" type="sibTrans" cxnId="{91FA7DC2-4107-4CE7-9E36-40883F60A617}">
      <dgm:prSet/>
      <dgm:spPr/>
      <dgm:t>
        <a:bodyPr/>
        <a:lstStyle/>
        <a:p>
          <a:endParaRPr lang="en-US"/>
        </a:p>
      </dgm:t>
    </dgm:pt>
    <dgm:pt modelId="{91B95314-12BB-5B4E-BBEA-121C22021642}" type="pres">
      <dgm:prSet presAssocID="{39309AD1-5F40-44AA-8837-358B21D195CD}" presName="vert0" presStyleCnt="0">
        <dgm:presLayoutVars>
          <dgm:dir/>
          <dgm:animOne val="branch"/>
          <dgm:animLvl val="lvl"/>
        </dgm:presLayoutVars>
      </dgm:prSet>
      <dgm:spPr/>
    </dgm:pt>
    <dgm:pt modelId="{0E46E915-EECF-9A4A-9B1A-FCE2FC10455E}" type="pres">
      <dgm:prSet presAssocID="{27A823CE-1547-4861-962F-F18F46E076DC}" presName="thickLine" presStyleLbl="alignNode1" presStyleIdx="0" presStyleCnt="2"/>
      <dgm:spPr/>
    </dgm:pt>
    <dgm:pt modelId="{41030B05-568F-DE4F-A2F7-2C07072D0442}" type="pres">
      <dgm:prSet presAssocID="{27A823CE-1547-4861-962F-F18F46E076DC}" presName="horz1" presStyleCnt="0"/>
      <dgm:spPr/>
    </dgm:pt>
    <dgm:pt modelId="{09B51DFF-8E72-FC4D-B84B-E3BEEAF6F940}" type="pres">
      <dgm:prSet presAssocID="{27A823CE-1547-4861-962F-F18F46E076DC}" presName="tx1" presStyleLbl="revTx" presStyleIdx="0" presStyleCnt="9"/>
      <dgm:spPr/>
    </dgm:pt>
    <dgm:pt modelId="{56ABA19E-A74C-BF4D-9804-FEEDC07C4951}" type="pres">
      <dgm:prSet presAssocID="{27A823CE-1547-4861-962F-F18F46E076DC}" presName="vert1" presStyleCnt="0"/>
      <dgm:spPr/>
    </dgm:pt>
    <dgm:pt modelId="{2DDFCE36-6E7A-3449-B8EE-AC71623DE0A0}" type="pres">
      <dgm:prSet presAssocID="{9D049217-B4DC-4E89-8C21-D6488DF389E2}" presName="vertSpace2a" presStyleCnt="0"/>
      <dgm:spPr/>
    </dgm:pt>
    <dgm:pt modelId="{B47D994E-AAF2-504E-80EA-8FD85A899EB6}" type="pres">
      <dgm:prSet presAssocID="{9D049217-B4DC-4E89-8C21-D6488DF389E2}" presName="horz2" presStyleCnt="0"/>
      <dgm:spPr/>
    </dgm:pt>
    <dgm:pt modelId="{670C506A-8AD7-B642-AD98-050D5AE777D9}" type="pres">
      <dgm:prSet presAssocID="{9D049217-B4DC-4E89-8C21-D6488DF389E2}" presName="horzSpace2" presStyleCnt="0"/>
      <dgm:spPr/>
    </dgm:pt>
    <dgm:pt modelId="{23D78407-E121-CC47-A3B9-B51FCC690827}" type="pres">
      <dgm:prSet presAssocID="{9D049217-B4DC-4E89-8C21-D6488DF389E2}" presName="tx2" presStyleLbl="revTx" presStyleIdx="1" presStyleCnt="9"/>
      <dgm:spPr/>
    </dgm:pt>
    <dgm:pt modelId="{94628A07-1CCF-5C4B-BA7E-88C35F0735B7}" type="pres">
      <dgm:prSet presAssocID="{9D049217-B4DC-4E89-8C21-D6488DF389E2}" presName="vert2" presStyleCnt="0"/>
      <dgm:spPr/>
    </dgm:pt>
    <dgm:pt modelId="{BD166DD9-2701-8340-9CD9-A955C13B4E87}" type="pres">
      <dgm:prSet presAssocID="{9D049217-B4DC-4E89-8C21-D6488DF389E2}" presName="thinLine2b" presStyleLbl="callout" presStyleIdx="0" presStyleCnt="7"/>
      <dgm:spPr/>
    </dgm:pt>
    <dgm:pt modelId="{50418AA6-2190-534E-BDE2-DB9F97E4B397}" type="pres">
      <dgm:prSet presAssocID="{9D049217-B4DC-4E89-8C21-D6488DF389E2}" presName="vertSpace2b" presStyleCnt="0"/>
      <dgm:spPr/>
    </dgm:pt>
    <dgm:pt modelId="{4CBF7857-F9B3-864F-80A0-EEBF3D713C35}" type="pres">
      <dgm:prSet presAssocID="{1D0FC522-3CB2-4336-A03E-64BE0EE72BEB}" presName="horz2" presStyleCnt="0"/>
      <dgm:spPr/>
    </dgm:pt>
    <dgm:pt modelId="{952A216E-02EB-D143-BEB5-994841531BA5}" type="pres">
      <dgm:prSet presAssocID="{1D0FC522-3CB2-4336-A03E-64BE0EE72BEB}" presName="horzSpace2" presStyleCnt="0"/>
      <dgm:spPr/>
    </dgm:pt>
    <dgm:pt modelId="{91D98D58-7624-1F44-8CF1-CDEC37C21090}" type="pres">
      <dgm:prSet presAssocID="{1D0FC522-3CB2-4336-A03E-64BE0EE72BEB}" presName="tx2" presStyleLbl="revTx" presStyleIdx="2" presStyleCnt="9"/>
      <dgm:spPr/>
    </dgm:pt>
    <dgm:pt modelId="{5A16DCF8-CBC6-0B41-8E2E-659316EF8E0B}" type="pres">
      <dgm:prSet presAssocID="{1D0FC522-3CB2-4336-A03E-64BE0EE72BEB}" presName="vert2" presStyleCnt="0"/>
      <dgm:spPr/>
    </dgm:pt>
    <dgm:pt modelId="{7D818698-6CAB-D340-9CBE-3D3F71732942}" type="pres">
      <dgm:prSet presAssocID="{1D0FC522-3CB2-4336-A03E-64BE0EE72BEB}" presName="thinLine2b" presStyleLbl="callout" presStyleIdx="1" presStyleCnt="7"/>
      <dgm:spPr/>
    </dgm:pt>
    <dgm:pt modelId="{125BC4FC-AA05-DF41-917E-38FF1E6DF044}" type="pres">
      <dgm:prSet presAssocID="{1D0FC522-3CB2-4336-A03E-64BE0EE72BEB}" presName="vertSpace2b" presStyleCnt="0"/>
      <dgm:spPr/>
    </dgm:pt>
    <dgm:pt modelId="{AFF4B290-12F4-E646-B44D-0A57DEE8888E}" type="pres">
      <dgm:prSet presAssocID="{208BC83C-2528-4129-BE6D-49396ACC35E5}" presName="horz2" presStyleCnt="0"/>
      <dgm:spPr/>
    </dgm:pt>
    <dgm:pt modelId="{FCC36410-A46D-304E-973D-D3A6F64AE1B1}" type="pres">
      <dgm:prSet presAssocID="{208BC83C-2528-4129-BE6D-49396ACC35E5}" presName="horzSpace2" presStyleCnt="0"/>
      <dgm:spPr/>
    </dgm:pt>
    <dgm:pt modelId="{B7D3F21B-9082-484B-9D68-8FAEC0ADF5A1}" type="pres">
      <dgm:prSet presAssocID="{208BC83C-2528-4129-BE6D-49396ACC35E5}" presName="tx2" presStyleLbl="revTx" presStyleIdx="3" presStyleCnt="9"/>
      <dgm:spPr/>
    </dgm:pt>
    <dgm:pt modelId="{8C9DE9B3-0EC2-8C41-A98B-21CD285F0A17}" type="pres">
      <dgm:prSet presAssocID="{208BC83C-2528-4129-BE6D-49396ACC35E5}" presName="vert2" presStyleCnt="0"/>
      <dgm:spPr/>
    </dgm:pt>
    <dgm:pt modelId="{EFF307E3-BF9A-C84B-8617-D9DAE1B8F59E}" type="pres">
      <dgm:prSet presAssocID="{208BC83C-2528-4129-BE6D-49396ACC35E5}" presName="thinLine2b" presStyleLbl="callout" presStyleIdx="2" presStyleCnt="7"/>
      <dgm:spPr/>
    </dgm:pt>
    <dgm:pt modelId="{0DF69FA2-B81C-534B-9FBC-325C98786318}" type="pres">
      <dgm:prSet presAssocID="{208BC83C-2528-4129-BE6D-49396ACC35E5}" presName="vertSpace2b" presStyleCnt="0"/>
      <dgm:spPr/>
    </dgm:pt>
    <dgm:pt modelId="{96C6EA8D-734D-9C4C-B3C3-9E9EEFD84C0F}" type="pres">
      <dgm:prSet presAssocID="{82A43BFB-2FB8-48CE-808E-C8F395764B83}" presName="horz2" presStyleCnt="0"/>
      <dgm:spPr/>
    </dgm:pt>
    <dgm:pt modelId="{1DE58C89-0DA6-4F4C-8761-CAF6D182C541}" type="pres">
      <dgm:prSet presAssocID="{82A43BFB-2FB8-48CE-808E-C8F395764B83}" presName="horzSpace2" presStyleCnt="0"/>
      <dgm:spPr/>
    </dgm:pt>
    <dgm:pt modelId="{417916A6-7847-474B-B314-D93BB37D691E}" type="pres">
      <dgm:prSet presAssocID="{82A43BFB-2FB8-48CE-808E-C8F395764B83}" presName="tx2" presStyleLbl="revTx" presStyleIdx="4" presStyleCnt="9"/>
      <dgm:spPr/>
    </dgm:pt>
    <dgm:pt modelId="{7C019238-F3A8-B749-88AB-36180B8A5EBA}" type="pres">
      <dgm:prSet presAssocID="{82A43BFB-2FB8-48CE-808E-C8F395764B83}" presName="vert2" presStyleCnt="0"/>
      <dgm:spPr/>
    </dgm:pt>
    <dgm:pt modelId="{008ADFE7-D92F-364F-A287-527FC3EE3CEE}" type="pres">
      <dgm:prSet presAssocID="{82A43BFB-2FB8-48CE-808E-C8F395764B83}" presName="thinLine2b" presStyleLbl="callout" presStyleIdx="3" presStyleCnt="7"/>
      <dgm:spPr/>
    </dgm:pt>
    <dgm:pt modelId="{9BD134DE-4190-064C-93F8-03C3C997486C}" type="pres">
      <dgm:prSet presAssocID="{82A43BFB-2FB8-48CE-808E-C8F395764B83}" presName="vertSpace2b" presStyleCnt="0"/>
      <dgm:spPr/>
    </dgm:pt>
    <dgm:pt modelId="{CAEFADEB-2BD3-F846-A31E-D84FF379A355}" type="pres">
      <dgm:prSet presAssocID="{36632417-047E-40F2-9D2F-9895AD865A54}" presName="thickLine" presStyleLbl="alignNode1" presStyleIdx="1" presStyleCnt="2"/>
      <dgm:spPr/>
    </dgm:pt>
    <dgm:pt modelId="{7FA02D89-40FB-8C44-896C-88B0431D84C1}" type="pres">
      <dgm:prSet presAssocID="{36632417-047E-40F2-9D2F-9895AD865A54}" presName="horz1" presStyleCnt="0"/>
      <dgm:spPr/>
    </dgm:pt>
    <dgm:pt modelId="{3B838F4C-155C-D846-BC9E-15511FC1D652}" type="pres">
      <dgm:prSet presAssocID="{36632417-047E-40F2-9D2F-9895AD865A54}" presName="tx1" presStyleLbl="revTx" presStyleIdx="5" presStyleCnt="9"/>
      <dgm:spPr/>
    </dgm:pt>
    <dgm:pt modelId="{E8EA81B8-F239-674F-A624-5DE63815EBC7}" type="pres">
      <dgm:prSet presAssocID="{36632417-047E-40F2-9D2F-9895AD865A54}" presName="vert1" presStyleCnt="0"/>
      <dgm:spPr/>
    </dgm:pt>
    <dgm:pt modelId="{459D6518-4FB4-AD49-B7EE-41497471B560}" type="pres">
      <dgm:prSet presAssocID="{FDE57F5F-BC33-44E2-A77E-2EACFBB7FD8C}" presName="vertSpace2a" presStyleCnt="0"/>
      <dgm:spPr/>
    </dgm:pt>
    <dgm:pt modelId="{F2C468A1-4410-524D-BCAD-AF161B401693}" type="pres">
      <dgm:prSet presAssocID="{FDE57F5F-BC33-44E2-A77E-2EACFBB7FD8C}" presName="horz2" presStyleCnt="0"/>
      <dgm:spPr/>
    </dgm:pt>
    <dgm:pt modelId="{40551720-D11D-DA41-A722-D04501FB74C1}" type="pres">
      <dgm:prSet presAssocID="{FDE57F5F-BC33-44E2-A77E-2EACFBB7FD8C}" presName="horzSpace2" presStyleCnt="0"/>
      <dgm:spPr/>
    </dgm:pt>
    <dgm:pt modelId="{88983227-F451-AB4A-B81E-8BACDC6B519D}" type="pres">
      <dgm:prSet presAssocID="{FDE57F5F-BC33-44E2-A77E-2EACFBB7FD8C}" presName="tx2" presStyleLbl="revTx" presStyleIdx="6" presStyleCnt="9"/>
      <dgm:spPr/>
    </dgm:pt>
    <dgm:pt modelId="{B8C6075B-CE67-764B-964D-7486CF010573}" type="pres">
      <dgm:prSet presAssocID="{FDE57F5F-BC33-44E2-A77E-2EACFBB7FD8C}" presName="vert2" presStyleCnt="0"/>
      <dgm:spPr/>
    </dgm:pt>
    <dgm:pt modelId="{27C3082A-B580-3146-B057-4EB12E883BBE}" type="pres">
      <dgm:prSet presAssocID="{FDE57F5F-BC33-44E2-A77E-2EACFBB7FD8C}" presName="thinLine2b" presStyleLbl="callout" presStyleIdx="4" presStyleCnt="7"/>
      <dgm:spPr/>
    </dgm:pt>
    <dgm:pt modelId="{D9C9A3EB-2EA2-C444-85D5-5A6CEA7A7DA8}" type="pres">
      <dgm:prSet presAssocID="{FDE57F5F-BC33-44E2-A77E-2EACFBB7FD8C}" presName="vertSpace2b" presStyleCnt="0"/>
      <dgm:spPr/>
    </dgm:pt>
    <dgm:pt modelId="{DB52FCB7-F9EF-4244-B232-8A1E3905009C}" type="pres">
      <dgm:prSet presAssocID="{9335D360-76C2-4FB8-8EE3-E70A131E6469}" presName="horz2" presStyleCnt="0"/>
      <dgm:spPr/>
    </dgm:pt>
    <dgm:pt modelId="{A47B0C16-DCBD-7D4B-9E1A-D3C03CDDAAAE}" type="pres">
      <dgm:prSet presAssocID="{9335D360-76C2-4FB8-8EE3-E70A131E6469}" presName="horzSpace2" presStyleCnt="0"/>
      <dgm:spPr/>
    </dgm:pt>
    <dgm:pt modelId="{5F4F5D4E-8CC1-C649-BBF9-8BADB999970E}" type="pres">
      <dgm:prSet presAssocID="{9335D360-76C2-4FB8-8EE3-E70A131E6469}" presName="tx2" presStyleLbl="revTx" presStyleIdx="7" presStyleCnt="9"/>
      <dgm:spPr/>
    </dgm:pt>
    <dgm:pt modelId="{89500BC2-604F-4549-BB37-85BF0CDE63A9}" type="pres">
      <dgm:prSet presAssocID="{9335D360-76C2-4FB8-8EE3-E70A131E6469}" presName="vert2" presStyleCnt="0"/>
      <dgm:spPr/>
    </dgm:pt>
    <dgm:pt modelId="{E32CFA0C-A8AF-2B44-9163-32821ECFCE1A}" type="pres">
      <dgm:prSet presAssocID="{9335D360-76C2-4FB8-8EE3-E70A131E6469}" presName="thinLine2b" presStyleLbl="callout" presStyleIdx="5" presStyleCnt="7"/>
      <dgm:spPr/>
    </dgm:pt>
    <dgm:pt modelId="{27A299C5-6FD2-F848-930E-063C0A8DCECC}" type="pres">
      <dgm:prSet presAssocID="{9335D360-76C2-4FB8-8EE3-E70A131E6469}" presName="vertSpace2b" presStyleCnt="0"/>
      <dgm:spPr/>
    </dgm:pt>
    <dgm:pt modelId="{4E3EB8B4-02F2-7B4A-A9DE-09CB57F7875F}" type="pres">
      <dgm:prSet presAssocID="{95A9B562-EF84-446A-8D0B-0C8050C474AF}" presName="horz2" presStyleCnt="0"/>
      <dgm:spPr/>
    </dgm:pt>
    <dgm:pt modelId="{A531E03C-6FBC-0340-AA77-C6E04F16B714}" type="pres">
      <dgm:prSet presAssocID="{95A9B562-EF84-446A-8D0B-0C8050C474AF}" presName="horzSpace2" presStyleCnt="0"/>
      <dgm:spPr/>
    </dgm:pt>
    <dgm:pt modelId="{D28AD87A-0554-B241-938D-18C6D9F30E1B}" type="pres">
      <dgm:prSet presAssocID="{95A9B562-EF84-446A-8D0B-0C8050C474AF}" presName="tx2" presStyleLbl="revTx" presStyleIdx="8" presStyleCnt="9"/>
      <dgm:spPr/>
    </dgm:pt>
    <dgm:pt modelId="{D56AE13A-3023-7548-846D-63CB4BBD536A}" type="pres">
      <dgm:prSet presAssocID="{95A9B562-EF84-446A-8D0B-0C8050C474AF}" presName="vert2" presStyleCnt="0"/>
      <dgm:spPr/>
    </dgm:pt>
    <dgm:pt modelId="{F8CBBC97-6103-3E49-B079-3A6D54A12266}" type="pres">
      <dgm:prSet presAssocID="{95A9B562-EF84-446A-8D0B-0C8050C474AF}" presName="thinLine2b" presStyleLbl="callout" presStyleIdx="6" presStyleCnt="7"/>
      <dgm:spPr/>
    </dgm:pt>
    <dgm:pt modelId="{A9653086-DCA9-BB44-BFD8-E462E467A605}" type="pres">
      <dgm:prSet presAssocID="{95A9B562-EF84-446A-8D0B-0C8050C474AF}" presName="vertSpace2b" presStyleCnt="0"/>
      <dgm:spPr/>
    </dgm:pt>
  </dgm:ptLst>
  <dgm:cxnLst>
    <dgm:cxn modelId="{02FF7B0E-E469-A242-94D7-EFA78CB8D3F8}" type="presOf" srcId="{82A43BFB-2FB8-48CE-808E-C8F395764B83}" destId="{417916A6-7847-474B-B314-D93BB37D691E}" srcOrd="0" destOrd="0" presId="urn:microsoft.com/office/officeart/2008/layout/LinedList"/>
    <dgm:cxn modelId="{775C4A0F-5BD2-44DA-8973-5AC331575FCE}" srcId="{39309AD1-5F40-44AA-8837-358B21D195CD}" destId="{27A823CE-1547-4861-962F-F18F46E076DC}" srcOrd="0" destOrd="0" parTransId="{A8006550-7654-47F8-B13F-11C6EB6C673B}" sibTransId="{D3C48DC1-E272-4E9A-82B4-2451DE07E832}"/>
    <dgm:cxn modelId="{9C3E2825-79F3-6E49-9D22-6BFACCBB1464}" type="presOf" srcId="{39309AD1-5F40-44AA-8837-358B21D195CD}" destId="{91B95314-12BB-5B4E-BBEA-121C22021642}" srcOrd="0" destOrd="0" presId="urn:microsoft.com/office/officeart/2008/layout/LinedList"/>
    <dgm:cxn modelId="{375CF329-6540-8C4D-A730-80D247597BD0}" type="presOf" srcId="{95A9B562-EF84-446A-8D0B-0C8050C474AF}" destId="{D28AD87A-0554-B241-938D-18C6D9F30E1B}" srcOrd="0" destOrd="0" presId="urn:microsoft.com/office/officeart/2008/layout/LinedList"/>
    <dgm:cxn modelId="{F1D2FB34-602D-4E53-AA38-9681072FD18A}" srcId="{39309AD1-5F40-44AA-8837-358B21D195CD}" destId="{36632417-047E-40F2-9D2F-9895AD865A54}" srcOrd="1" destOrd="0" parTransId="{2093E69A-36BD-45D5-A563-7669DF5FDC68}" sibTransId="{F2A69964-1880-4E9F-8EB9-ED33C8B90371}"/>
    <dgm:cxn modelId="{ECAA8D36-4B13-CA4D-9AEB-DD1B8B04186C}" type="presOf" srcId="{208BC83C-2528-4129-BE6D-49396ACC35E5}" destId="{B7D3F21B-9082-484B-9D68-8FAEC0ADF5A1}" srcOrd="0" destOrd="0" presId="urn:microsoft.com/office/officeart/2008/layout/LinedList"/>
    <dgm:cxn modelId="{92BC134C-767F-4EE9-9DF0-A76F0DB2C1A2}" srcId="{27A823CE-1547-4861-962F-F18F46E076DC}" destId="{208BC83C-2528-4129-BE6D-49396ACC35E5}" srcOrd="2" destOrd="0" parTransId="{6A617192-8E97-4011-9379-3708B8115F25}" sibTransId="{3D91EB52-6A28-4E79-9015-B19951203DE5}"/>
    <dgm:cxn modelId="{28AF694F-EBCE-4339-B845-89BBEAC46392}" srcId="{36632417-047E-40F2-9D2F-9895AD865A54}" destId="{9335D360-76C2-4FB8-8EE3-E70A131E6469}" srcOrd="1" destOrd="0" parTransId="{2AB9AD4D-BC93-4513-860B-AA416DD8732A}" sibTransId="{E4EA0D2D-FC5D-4A81-BFE9-BB34C4D8875D}"/>
    <dgm:cxn modelId="{7FCEF152-1436-2D47-88C2-A10003BF2561}" type="presOf" srcId="{1D0FC522-3CB2-4336-A03E-64BE0EE72BEB}" destId="{91D98D58-7624-1F44-8CF1-CDEC37C21090}" srcOrd="0" destOrd="0" presId="urn:microsoft.com/office/officeart/2008/layout/LinedList"/>
    <dgm:cxn modelId="{281C9357-F98B-6943-ACFB-BCCBF75E4992}" type="presOf" srcId="{9D049217-B4DC-4E89-8C21-D6488DF389E2}" destId="{23D78407-E121-CC47-A3B9-B51FCC690827}" srcOrd="0" destOrd="0" presId="urn:microsoft.com/office/officeart/2008/layout/LinedList"/>
    <dgm:cxn modelId="{DD692083-252E-47FE-A64C-1BF65C386C13}" srcId="{36632417-047E-40F2-9D2F-9895AD865A54}" destId="{FDE57F5F-BC33-44E2-A77E-2EACFBB7FD8C}" srcOrd="0" destOrd="0" parTransId="{94CE7E5B-FF17-4644-AEC1-F68F1F452177}" sibTransId="{972640A0-B4EA-495A-BC37-260FC26285C3}"/>
    <dgm:cxn modelId="{F1E69089-9525-B345-B0AB-26416100AD07}" type="presOf" srcId="{36632417-047E-40F2-9D2F-9895AD865A54}" destId="{3B838F4C-155C-D846-BC9E-15511FC1D652}" srcOrd="0" destOrd="0" presId="urn:microsoft.com/office/officeart/2008/layout/LinedList"/>
    <dgm:cxn modelId="{91FA7DC2-4107-4CE7-9E36-40883F60A617}" srcId="{36632417-047E-40F2-9D2F-9895AD865A54}" destId="{95A9B562-EF84-446A-8D0B-0C8050C474AF}" srcOrd="2" destOrd="0" parTransId="{E672E320-3DDB-4197-B34B-7B3DAF69B5FA}" sibTransId="{33A7FAF0-D663-4C86-A2B4-9F9F2BC6FDFA}"/>
    <dgm:cxn modelId="{7B1ED5C5-45AD-AA4F-A33A-E4BD0B3BE211}" type="presOf" srcId="{FDE57F5F-BC33-44E2-A77E-2EACFBB7FD8C}" destId="{88983227-F451-AB4A-B81E-8BACDC6B519D}" srcOrd="0" destOrd="0" presId="urn:microsoft.com/office/officeart/2008/layout/LinedList"/>
    <dgm:cxn modelId="{4BCBF5CC-DD06-4160-9685-5768EE73BF64}" srcId="{27A823CE-1547-4861-962F-F18F46E076DC}" destId="{9D049217-B4DC-4E89-8C21-D6488DF389E2}" srcOrd="0" destOrd="0" parTransId="{36603E52-CB73-4B10-9F98-7D3D82619868}" sibTransId="{D25B3120-B130-48A9-B014-90DC7A7EC12E}"/>
    <dgm:cxn modelId="{C9F6CFDA-ABF3-844D-A451-C5777A1DCCD0}" type="presOf" srcId="{9335D360-76C2-4FB8-8EE3-E70A131E6469}" destId="{5F4F5D4E-8CC1-C649-BBF9-8BADB999970E}" srcOrd="0" destOrd="0" presId="urn:microsoft.com/office/officeart/2008/layout/LinedList"/>
    <dgm:cxn modelId="{ABEBCEDB-172C-114F-9721-D96A612873B7}" type="presOf" srcId="{27A823CE-1547-4861-962F-F18F46E076DC}" destId="{09B51DFF-8E72-FC4D-B84B-E3BEEAF6F940}" srcOrd="0" destOrd="0" presId="urn:microsoft.com/office/officeart/2008/layout/LinedList"/>
    <dgm:cxn modelId="{D9DA1BE5-25DF-4F4E-82DC-6F9D062F229B}" srcId="{27A823CE-1547-4861-962F-F18F46E076DC}" destId="{82A43BFB-2FB8-48CE-808E-C8F395764B83}" srcOrd="3" destOrd="0" parTransId="{B993C4A2-52D6-4E9C-8CBE-800CF53D4188}" sibTransId="{745BA98F-BC4C-47EB-9555-9D47861A5AFA}"/>
    <dgm:cxn modelId="{3EAE15FA-A13F-44F4-A238-20D354FAD469}" srcId="{27A823CE-1547-4861-962F-F18F46E076DC}" destId="{1D0FC522-3CB2-4336-A03E-64BE0EE72BEB}" srcOrd="1" destOrd="0" parTransId="{50A4F0BE-03F3-43D4-8BAD-6915450C1002}" sibTransId="{A187C205-8E5B-426D-9E3B-AE81BAD9E0A3}"/>
    <dgm:cxn modelId="{5B94A89C-8C4F-8348-B10B-1D8689D60073}" type="presParOf" srcId="{91B95314-12BB-5B4E-BBEA-121C22021642}" destId="{0E46E915-EECF-9A4A-9B1A-FCE2FC10455E}" srcOrd="0" destOrd="0" presId="urn:microsoft.com/office/officeart/2008/layout/LinedList"/>
    <dgm:cxn modelId="{984AD2B2-7E5D-8B46-8E48-FDD67B466D3E}" type="presParOf" srcId="{91B95314-12BB-5B4E-BBEA-121C22021642}" destId="{41030B05-568F-DE4F-A2F7-2C07072D0442}" srcOrd="1" destOrd="0" presId="urn:microsoft.com/office/officeart/2008/layout/LinedList"/>
    <dgm:cxn modelId="{97E0F283-5399-D14A-B141-BE027C0DE0AB}" type="presParOf" srcId="{41030B05-568F-DE4F-A2F7-2C07072D0442}" destId="{09B51DFF-8E72-FC4D-B84B-E3BEEAF6F940}" srcOrd="0" destOrd="0" presId="urn:microsoft.com/office/officeart/2008/layout/LinedList"/>
    <dgm:cxn modelId="{9202E66B-8C2A-9B45-BCA0-570A7F330FBA}" type="presParOf" srcId="{41030B05-568F-DE4F-A2F7-2C07072D0442}" destId="{56ABA19E-A74C-BF4D-9804-FEEDC07C4951}" srcOrd="1" destOrd="0" presId="urn:microsoft.com/office/officeart/2008/layout/LinedList"/>
    <dgm:cxn modelId="{D4EDB325-187B-A546-ABA9-1233C3C1AF5C}" type="presParOf" srcId="{56ABA19E-A74C-BF4D-9804-FEEDC07C4951}" destId="{2DDFCE36-6E7A-3449-B8EE-AC71623DE0A0}" srcOrd="0" destOrd="0" presId="urn:microsoft.com/office/officeart/2008/layout/LinedList"/>
    <dgm:cxn modelId="{BF3FAD1D-10FC-B645-93E1-97D067E9113C}" type="presParOf" srcId="{56ABA19E-A74C-BF4D-9804-FEEDC07C4951}" destId="{B47D994E-AAF2-504E-80EA-8FD85A899EB6}" srcOrd="1" destOrd="0" presId="urn:microsoft.com/office/officeart/2008/layout/LinedList"/>
    <dgm:cxn modelId="{0AF2A971-2DFF-BC41-B279-630C63809427}" type="presParOf" srcId="{B47D994E-AAF2-504E-80EA-8FD85A899EB6}" destId="{670C506A-8AD7-B642-AD98-050D5AE777D9}" srcOrd="0" destOrd="0" presId="urn:microsoft.com/office/officeart/2008/layout/LinedList"/>
    <dgm:cxn modelId="{2B05ACDA-8640-E143-9D4D-3F52901319F5}" type="presParOf" srcId="{B47D994E-AAF2-504E-80EA-8FD85A899EB6}" destId="{23D78407-E121-CC47-A3B9-B51FCC690827}" srcOrd="1" destOrd="0" presId="urn:microsoft.com/office/officeart/2008/layout/LinedList"/>
    <dgm:cxn modelId="{F8B41B4A-5D6A-8F45-B41D-238C19837CBA}" type="presParOf" srcId="{B47D994E-AAF2-504E-80EA-8FD85A899EB6}" destId="{94628A07-1CCF-5C4B-BA7E-88C35F0735B7}" srcOrd="2" destOrd="0" presId="urn:microsoft.com/office/officeart/2008/layout/LinedList"/>
    <dgm:cxn modelId="{5F05DA89-20CF-8C4C-8628-99315DFBA2E4}" type="presParOf" srcId="{56ABA19E-A74C-BF4D-9804-FEEDC07C4951}" destId="{BD166DD9-2701-8340-9CD9-A955C13B4E87}" srcOrd="2" destOrd="0" presId="urn:microsoft.com/office/officeart/2008/layout/LinedList"/>
    <dgm:cxn modelId="{01C84C48-D701-4245-A7F9-20778550E75E}" type="presParOf" srcId="{56ABA19E-A74C-BF4D-9804-FEEDC07C4951}" destId="{50418AA6-2190-534E-BDE2-DB9F97E4B397}" srcOrd="3" destOrd="0" presId="urn:microsoft.com/office/officeart/2008/layout/LinedList"/>
    <dgm:cxn modelId="{BB84EB6C-7EC5-044A-9507-2F25512EEEAE}" type="presParOf" srcId="{56ABA19E-A74C-BF4D-9804-FEEDC07C4951}" destId="{4CBF7857-F9B3-864F-80A0-EEBF3D713C35}" srcOrd="4" destOrd="0" presId="urn:microsoft.com/office/officeart/2008/layout/LinedList"/>
    <dgm:cxn modelId="{53A6D1CF-540C-0D4B-A1B1-151AC87423DE}" type="presParOf" srcId="{4CBF7857-F9B3-864F-80A0-EEBF3D713C35}" destId="{952A216E-02EB-D143-BEB5-994841531BA5}" srcOrd="0" destOrd="0" presId="urn:microsoft.com/office/officeart/2008/layout/LinedList"/>
    <dgm:cxn modelId="{90CCF59E-3BC4-E24D-8466-59162CE4D782}" type="presParOf" srcId="{4CBF7857-F9B3-864F-80A0-EEBF3D713C35}" destId="{91D98D58-7624-1F44-8CF1-CDEC37C21090}" srcOrd="1" destOrd="0" presId="urn:microsoft.com/office/officeart/2008/layout/LinedList"/>
    <dgm:cxn modelId="{245B2265-97E6-4240-A499-F633E222061E}" type="presParOf" srcId="{4CBF7857-F9B3-864F-80A0-EEBF3D713C35}" destId="{5A16DCF8-CBC6-0B41-8E2E-659316EF8E0B}" srcOrd="2" destOrd="0" presId="urn:microsoft.com/office/officeart/2008/layout/LinedList"/>
    <dgm:cxn modelId="{552F50E0-2356-F64E-962F-D682857D69CA}" type="presParOf" srcId="{56ABA19E-A74C-BF4D-9804-FEEDC07C4951}" destId="{7D818698-6CAB-D340-9CBE-3D3F71732942}" srcOrd="5" destOrd="0" presId="urn:microsoft.com/office/officeart/2008/layout/LinedList"/>
    <dgm:cxn modelId="{2118111C-2E5A-154C-B2C1-B25B9E61C870}" type="presParOf" srcId="{56ABA19E-A74C-BF4D-9804-FEEDC07C4951}" destId="{125BC4FC-AA05-DF41-917E-38FF1E6DF044}" srcOrd="6" destOrd="0" presId="urn:microsoft.com/office/officeart/2008/layout/LinedList"/>
    <dgm:cxn modelId="{9AB76724-43FB-AD48-AEE8-6554791E2A93}" type="presParOf" srcId="{56ABA19E-A74C-BF4D-9804-FEEDC07C4951}" destId="{AFF4B290-12F4-E646-B44D-0A57DEE8888E}" srcOrd="7" destOrd="0" presId="urn:microsoft.com/office/officeart/2008/layout/LinedList"/>
    <dgm:cxn modelId="{B23D57BC-0CA3-3D48-949F-FBA6C6272AC6}" type="presParOf" srcId="{AFF4B290-12F4-E646-B44D-0A57DEE8888E}" destId="{FCC36410-A46D-304E-973D-D3A6F64AE1B1}" srcOrd="0" destOrd="0" presId="urn:microsoft.com/office/officeart/2008/layout/LinedList"/>
    <dgm:cxn modelId="{CBDB97CB-EC0D-E740-A172-B58CBAFED388}" type="presParOf" srcId="{AFF4B290-12F4-E646-B44D-0A57DEE8888E}" destId="{B7D3F21B-9082-484B-9D68-8FAEC0ADF5A1}" srcOrd="1" destOrd="0" presId="urn:microsoft.com/office/officeart/2008/layout/LinedList"/>
    <dgm:cxn modelId="{A252EA7C-7E65-D942-A7FC-C4659B84110D}" type="presParOf" srcId="{AFF4B290-12F4-E646-B44D-0A57DEE8888E}" destId="{8C9DE9B3-0EC2-8C41-A98B-21CD285F0A17}" srcOrd="2" destOrd="0" presId="urn:microsoft.com/office/officeart/2008/layout/LinedList"/>
    <dgm:cxn modelId="{11660228-CD9B-434F-BD5E-C4F5D0023EC3}" type="presParOf" srcId="{56ABA19E-A74C-BF4D-9804-FEEDC07C4951}" destId="{EFF307E3-BF9A-C84B-8617-D9DAE1B8F59E}" srcOrd="8" destOrd="0" presId="urn:microsoft.com/office/officeart/2008/layout/LinedList"/>
    <dgm:cxn modelId="{FFD36BD2-ED71-B74B-965F-DECE0171C54B}" type="presParOf" srcId="{56ABA19E-A74C-BF4D-9804-FEEDC07C4951}" destId="{0DF69FA2-B81C-534B-9FBC-325C98786318}" srcOrd="9" destOrd="0" presId="urn:microsoft.com/office/officeart/2008/layout/LinedList"/>
    <dgm:cxn modelId="{723866CC-CC2E-FF46-B684-E93BB2F3B857}" type="presParOf" srcId="{56ABA19E-A74C-BF4D-9804-FEEDC07C4951}" destId="{96C6EA8D-734D-9C4C-B3C3-9E9EEFD84C0F}" srcOrd="10" destOrd="0" presId="urn:microsoft.com/office/officeart/2008/layout/LinedList"/>
    <dgm:cxn modelId="{B2C8166F-C886-2241-86F1-1E949FA2A785}" type="presParOf" srcId="{96C6EA8D-734D-9C4C-B3C3-9E9EEFD84C0F}" destId="{1DE58C89-0DA6-4F4C-8761-CAF6D182C541}" srcOrd="0" destOrd="0" presId="urn:microsoft.com/office/officeart/2008/layout/LinedList"/>
    <dgm:cxn modelId="{A3AD460C-C72B-FF4A-AFDD-4682032BB0B5}" type="presParOf" srcId="{96C6EA8D-734D-9C4C-B3C3-9E9EEFD84C0F}" destId="{417916A6-7847-474B-B314-D93BB37D691E}" srcOrd="1" destOrd="0" presId="urn:microsoft.com/office/officeart/2008/layout/LinedList"/>
    <dgm:cxn modelId="{5ABD720C-4B86-CF4E-887D-84470D22E264}" type="presParOf" srcId="{96C6EA8D-734D-9C4C-B3C3-9E9EEFD84C0F}" destId="{7C019238-F3A8-B749-88AB-36180B8A5EBA}" srcOrd="2" destOrd="0" presId="urn:microsoft.com/office/officeart/2008/layout/LinedList"/>
    <dgm:cxn modelId="{5B811F54-C52A-0E4B-BBCF-C2B8FEB4AB23}" type="presParOf" srcId="{56ABA19E-A74C-BF4D-9804-FEEDC07C4951}" destId="{008ADFE7-D92F-364F-A287-527FC3EE3CEE}" srcOrd="11" destOrd="0" presId="urn:microsoft.com/office/officeart/2008/layout/LinedList"/>
    <dgm:cxn modelId="{7D47BB71-CA7F-5F4C-9EA3-F2E936757674}" type="presParOf" srcId="{56ABA19E-A74C-BF4D-9804-FEEDC07C4951}" destId="{9BD134DE-4190-064C-93F8-03C3C997486C}" srcOrd="12" destOrd="0" presId="urn:microsoft.com/office/officeart/2008/layout/LinedList"/>
    <dgm:cxn modelId="{094B6FAB-4AB5-0440-AF25-E61F16081B56}" type="presParOf" srcId="{91B95314-12BB-5B4E-BBEA-121C22021642}" destId="{CAEFADEB-2BD3-F846-A31E-D84FF379A355}" srcOrd="2" destOrd="0" presId="urn:microsoft.com/office/officeart/2008/layout/LinedList"/>
    <dgm:cxn modelId="{AE0B9C0B-BB18-9D4D-BD25-08F502577353}" type="presParOf" srcId="{91B95314-12BB-5B4E-BBEA-121C22021642}" destId="{7FA02D89-40FB-8C44-896C-88B0431D84C1}" srcOrd="3" destOrd="0" presId="urn:microsoft.com/office/officeart/2008/layout/LinedList"/>
    <dgm:cxn modelId="{4240F8CE-E77F-614F-AF2F-220C47A13C9B}" type="presParOf" srcId="{7FA02D89-40FB-8C44-896C-88B0431D84C1}" destId="{3B838F4C-155C-D846-BC9E-15511FC1D652}" srcOrd="0" destOrd="0" presId="urn:microsoft.com/office/officeart/2008/layout/LinedList"/>
    <dgm:cxn modelId="{0172DA15-BB1E-4941-84C6-7D20353A30B8}" type="presParOf" srcId="{7FA02D89-40FB-8C44-896C-88B0431D84C1}" destId="{E8EA81B8-F239-674F-A624-5DE63815EBC7}" srcOrd="1" destOrd="0" presId="urn:microsoft.com/office/officeart/2008/layout/LinedList"/>
    <dgm:cxn modelId="{7E197977-FA3C-7A47-8F6C-9C4BB40527CF}" type="presParOf" srcId="{E8EA81B8-F239-674F-A624-5DE63815EBC7}" destId="{459D6518-4FB4-AD49-B7EE-41497471B560}" srcOrd="0" destOrd="0" presId="urn:microsoft.com/office/officeart/2008/layout/LinedList"/>
    <dgm:cxn modelId="{F6AEF369-F7C6-1647-8015-6D291CF08E87}" type="presParOf" srcId="{E8EA81B8-F239-674F-A624-5DE63815EBC7}" destId="{F2C468A1-4410-524D-BCAD-AF161B401693}" srcOrd="1" destOrd="0" presId="urn:microsoft.com/office/officeart/2008/layout/LinedList"/>
    <dgm:cxn modelId="{20326EE2-FC95-254D-B9BA-D1052A28C165}" type="presParOf" srcId="{F2C468A1-4410-524D-BCAD-AF161B401693}" destId="{40551720-D11D-DA41-A722-D04501FB74C1}" srcOrd="0" destOrd="0" presId="urn:microsoft.com/office/officeart/2008/layout/LinedList"/>
    <dgm:cxn modelId="{39FC93DF-F984-EE42-8B37-A17D844818D5}" type="presParOf" srcId="{F2C468A1-4410-524D-BCAD-AF161B401693}" destId="{88983227-F451-AB4A-B81E-8BACDC6B519D}" srcOrd="1" destOrd="0" presId="urn:microsoft.com/office/officeart/2008/layout/LinedList"/>
    <dgm:cxn modelId="{E09B4AF1-36A8-2C41-A967-2DE78D7A5997}" type="presParOf" srcId="{F2C468A1-4410-524D-BCAD-AF161B401693}" destId="{B8C6075B-CE67-764B-964D-7486CF010573}" srcOrd="2" destOrd="0" presId="urn:microsoft.com/office/officeart/2008/layout/LinedList"/>
    <dgm:cxn modelId="{D9A69C55-248C-FC47-834C-EF265E433C32}" type="presParOf" srcId="{E8EA81B8-F239-674F-A624-5DE63815EBC7}" destId="{27C3082A-B580-3146-B057-4EB12E883BBE}" srcOrd="2" destOrd="0" presId="urn:microsoft.com/office/officeart/2008/layout/LinedList"/>
    <dgm:cxn modelId="{D5C8E57B-914B-4F40-8C49-0508BC77F7BB}" type="presParOf" srcId="{E8EA81B8-F239-674F-A624-5DE63815EBC7}" destId="{D9C9A3EB-2EA2-C444-85D5-5A6CEA7A7DA8}" srcOrd="3" destOrd="0" presId="urn:microsoft.com/office/officeart/2008/layout/LinedList"/>
    <dgm:cxn modelId="{3D248EAB-CD97-3549-8888-0CB998DC9139}" type="presParOf" srcId="{E8EA81B8-F239-674F-A624-5DE63815EBC7}" destId="{DB52FCB7-F9EF-4244-B232-8A1E3905009C}" srcOrd="4" destOrd="0" presId="urn:microsoft.com/office/officeart/2008/layout/LinedList"/>
    <dgm:cxn modelId="{57EE1E9D-EDAC-9346-8267-E2CB8D3897B3}" type="presParOf" srcId="{DB52FCB7-F9EF-4244-B232-8A1E3905009C}" destId="{A47B0C16-DCBD-7D4B-9E1A-D3C03CDDAAAE}" srcOrd="0" destOrd="0" presId="urn:microsoft.com/office/officeart/2008/layout/LinedList"/>
    <dgm:cxn modelId="{76DED527-C31D-0C4E-A86F-DB04C6705DF3}" type="presParOf" srcId="{DB52FCB7-F9EF-4244-B232-8A1E3905009C}" destId="{5F4F5D4E-8CC1-C649-BBF9-8BADB999970E}" srcOrd="1" destOrd="0" presId="urn:microsoft.com/office/officeart/2008/layout/LinedList"/>
    <dgm:cxn modelId="{09336CDB-A3B6-394F-9213-51CD9B9BE57E}" type="presParOf" srcId="{DB52FCB7-F9EF-4244-B232-8A1E3905009C}" destId="{89500BC2-604F-4549-BB37-85BF0CDE63A9}" srcOrd="2" destOrd="0" presId="urn:microsoft.com/office/officeart/2008/layout/LinedList"/>
    <dgm:cxn modelId="{5D95FBC6-DF07-EE42-89E6-7FE437CAA328}" type="presParOf" srcId="{E8EA81B8-F239-674F-A624-5DE63815EBC7}" destId="{E32CFA0C-A8AF-2B44-9163-32821ECFCE1A}" srcOrd="5" destOrd="0" presId="urn:microsoft.com/office/officeart/2008/layout/LinedList"/>
    <dgm:cxn modelId="{90ABA333-FAC5-5240-A25E-3F70AC64E125}" type="presParOf" srcId="{E8EA81B8-F239-674F-A624-5DE63815EBC7}" destId="{27A299C5-6FD2-F848-930E-063C0A8DCECC}" srcOrd="6" destOrd="0" presId="urn:microsoft.com/office/officeart/2008/layout/LinedList"/>
    <dgm:cxn modelId="{215218C2-C4BA-CA46-9F18-5E18A5273545}" type="presParOf" srcId="{E8EA81B8-F239-674F-A624-5DE63815EBC7}" destId="{4E3EB8B4-02F2-7B4A-A9DE-09CB57F7875F}" srcOrd="7" destOrd="0" presId="urn:microsoft.com/office/officeart/2008/layout/LinedList"/>
    <dgm:cxn modelId="{3733C14B-9FBA-DD4A-A138-7D38791C81EF}" type="presParOf" srcId="{4E3EB8B4-02F2-7B4A-A9DE-09CB57F7875F}" destId="{A531E03C-6FBC-0340-AA77-C6E04F16B714}" srcOrd="0" destOrd="0" presId="urn:microsoft.com/office/officeart/2008/layout/LinedList"/>
    <dgm:cxn modelId="{4234C67D-3EC7-1E4A-94F7-91289E310930}" type="presParOf" srcId="{4E3EB8B4-02F2-7B4A-A9DE-09CB57F7875F}" destId="{D28AD87A-0554-B241-938D-18C6D9F30E1B}" srcOrd="1" destOrd="0" presId="urn:microsoft.com/office/officeart/2008/layout/LinedList"/>
    <dgm:cxn modelId="{3DF19578-C2A0-EB4D-819E-6F3B56E64296}" type="presParOf" srcId="{4E3EB8B4-02F2-7B4A-A9DE-09CB57F7875F}" destId="{D56AE13A-3023-7548-846D-63CB4BBD536A}" srcOrd="2" destOrd="0" presId="urn:microsoft.com/office/officeart/2008/layout/LinedList"/>
    <dgm:cxn modelId="{9876FC65-3A6B-4C45-B1AA-4D4D78E472EA}" type="presParOf" srcId="{E8EA81B8-F239-674F-A624-5DE63815EBC7}" destId="{F8CBBC97-6103-3E49-B079-3A6D54A12266}" srcOrd="8" destOrd="0" presId="urn:microsoft.com/office/officeart/2008/layout/LinedList"/>
    <dgm:cxn modelId="{9679A5AB-75D2-4D42-A260-5D04C9BBBC02}" type="presParOf" srcId="{E8EA81B8-F239-674F-A624-5DE63815EBC7}" destId="{A9653086-DCA9-BB44-BFD8-E462E467A605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094BF5-B803-4E60-8D2C-5BA32E8D1E1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D22736-477F-4A8A-8C29-96F57DCB8817}">
      <dgm:prSet/>
      <dgm:spPr/>
      <dgm:t>
        <a:bodyPr/>
        <a:lstStyle/>
        <a:p>
          <a:r>
            <a:rPr lang="en-GB" b="1">
              <a:latin typeface="Arial" panose="020B0604020202020204" pitchFamily="34" charset="0"/>
              <a:cs typeface="Arial" panose="020B0604020202020204" pitchFamily="34" charset="0"/>
            </a:rPr>
            <a:t>Effectiveness of </a:t>
          </a:r>
          <a:r>
            <a:rPr lang="en-GB" b="1" err="1">
              <a:latin typeface="Arial" panose="020B0604020202020204" pitchFamily="34" charset="0"/>
              <a:cs typeface="Arial" panose="020B0604020202020204" pitchFamily="34" charset="0"/>
            </a:rPr>
            <a:t>FastICA</a:t>
          </a:r>
          <a:r>
            <a:rPr lang="en-GB">
              <a:latin typeface="Arial" panose="020B0604020202020204" pitchFamily="34" charset="0"/>
              <a:cs typeface="Arial" panose="020B0604020202020204" pitchFamily="34" charset="0"/>
            </a:rPr>
            <a:t>: Excellent for separating sources with distinctive statistical properties.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9E06BD5-F00B-449B-B087-69D47D2D2F9C}" type="parTrans" cxnId="{63C84A8F-8D68-4A0E-81D5-B96ABD4A4A02}">
      <dgm:prSet/>
      <dgm:spPr/>
      <dgm:t>
        <a:bodyPr/>
        <a:lstStyle/>
        <a:p>
          <a:endParaRPr lang="en-US"/>
        </a:p>
      </dgm:t>
    </dgm:pt>
    <dgm:pt modelId="{FB2EB216-EB16-4803-9419-229395B3034A}" type="sibTrans" cxnId="{63C84A8F-8D68-4A0E-81D5-B96ABD4A4A02}">
      <dgm:prSet/>
      <dgm:spPr/>
      <dgm:t>
        <a:bodyPr/>
        <a:lstStyle/>
        <a:p>
          <a:endParaRPr lang="en-US"/>
        </a:p>
      </dgm:t>
    </dgm:pt>
    <dgm:pt modelId="{349B9D2B-D76E-434C-A672-C50C450EB2EA}">
      <dgm:prSet/>
      <dgm:spPr/>
      <dgm:t>
        <a:bodyPr/>
        <a:lstStyle/>
        <a:p>
          <a:r>
            <a:rPr lang="en-GB" b="1">
              <a:latin typeface="Arial" panose="020B0604020202020204" pitchFamily="34" charset="0"/>
              <a:cs typeface="Arial" panose="020B0604020202020204" pitchFamily="34" charset="0"/>
            </a:rPr>
            <a:t>Robustness</a:t>
          </a:r>
          <a:r>
            <a:rPr lang="en-GB">
              <a:latin typeface="Arial" panose="020B0604020202020204" pitchFamily="34" charset="0"/>
              <a:cs typeface="Arial" panose="020B0604020202020204" pitchFamily="34" charset="0"/>
            </a:rPr>
            <a:t>: Consistent results across different scenarios.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2D9D510-AE94-444B-AAC0-E2DFEEE85230}" type="parTrans" cxnId="{0F5BC317-D897-4FCC-9DF3-52E00905B326}">
      <dgm:prSet/>
      <dgm:spPr/>
      <dgm:t>
        <a:bodyPr/>
        <a:lstStyle/>
        <a:p>
          <a:endParaRPr lang="en-US"/>
        </a:p>
      </dgm:t>
    </dgm:pt>
    <dgm:pt modelId="{23D0F7D6-D1C7-47EA-AC2B-6F3136C548C3}" type="sibTrans" cxnId="{0F5BC317-D897-4FCC-9DF3-52E00905B326}">
      <dgm:prSet/>
      <dgm:spPr/>
      <dgm:t>
        <a:bodyPr/>
        <a:lstStyle/>
        <a:p>
          <a:endParaRPr lang="en-US"/>
        </a:p>
      </dgm:t>
    </dgm:pt>
    <dgm:pt modelId="{7F7BB759-9100-447B-8515-14DF315B89F1}">
      <dgm:prSet/>
      <dgm:spPr/>
      <dgm:t>
        <a:bodyPr/>
        <a:lstStyle/>
        <a:p>
          <a:r>
            <a:rPr lang="en-GB" b="1">
              <a:latin typeface="Arial" panose="020B0604020202020204" pitchFamily="34" charset="0"/>
              <a:cs typeface="Arial" panose="020B0604020202020204" pitchFamily="34" charset="0"/>
            </a:rPr>
            <a:t>Real-World Limitations</a:t>
          </a:r>
          <a:r>
            <a:rPr lang="en-GB">
              <a:latin typeface="Arial" panose="020B0604020202020204" pitchFamily="34" charset="0"/>
              <a:cs typeface="Arial" panose="020B0604020202020204" pitchFamily="34" charset="0"/>
            </a:rPr>
            <a:t>: Challenges in real acoustic environments due to alterations in amplitude, phase, and spectral content.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C88C802-751A-4FCB-826A-315C935F764F}" type="parTrans" cxnId="{3D0B5D4C-714E-4EC3-B129-61E2147CA238}">
      <dgm:prSet/>
      <dgm:spPr/>
      <dgm:t>
        <a:bodyPr/>
        <a:lstStyle/>
        <a:p>
          <a:endParaRPr lang="en-US"/>
        </a:p>
      </dgm:t>
    </dgm:pt>
    <dgm:pt modelId="{3B3CF8F9-889A-4147-A653-094F545057BE}" type="sibTrans" cxnId="{3D0B5D4C-714E-4EC3-B129-61E2147CA238}">
      <dgm:prSet/>
      <dgm:spPr/>
      <dgm:t>
        <a:bodyPr/>
        <a:lstStyle/>
        <a:p>
          <a:endParaRPr lang="en-US"/>
        </a:p>
      </dgm:t>
    </dgm:pt>
    <dgm:pt modelId="{DC1C8BBC-EE65-44F3-B0F6-667FAD754AE7}">
      <dgm:prSet/>
      <dgm:spPr/>
      <dgm:t>
        <a:bodyPr/>
        <a:lstStyle/>
        <a:p>
          <a:r>
            <a:rPr lang="en-GB" b="1">
              <a:latin typeface="Arial" panose="020B0604020202020204" pitchFamily="34" charset="0"/>
              <a:cs typeface="Arial" panose="020B0604020202020204" pitchFamily="34" charset="0"/>
            </a:rPr>
            <a:t>Key Issues</a:t>
          </a:r>
          <a:r>
            <a:rPr lang="en-GB">
              <a:latin typeface="Arial" panose="020B0604020202020204" pitchFamily="34" charset="0"/>
              <a:cs typeface="Arial" panose="020B0604020202020204" pitchFamily="34" charset="0"/>
            </a:rPr>
            <a:t>: Signal delays in microphones reduce FastICA's effectiveness.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64D3813-0226-4393-AC30-16C913AF497B}" type="parTrans" cxnId="{AF3668F8-4BF9-45D2-80D1-9EDFE9AF9A68}">
      <dgm:prSet/>
      <dgm:spPr/>
      <dgm:t>
        <a:bodyPr/>
        <a:lstStyle/>
        <a:p>
          <a:endParaRPr lang="en-US"/>
        </a:p>
      </dgm:t>
    </dgm:pt>
    <dgm:pt modelId="{65375208-B781-4B1C-A73E-6096E132982F}" type="sibTrans" cxnId="{AF3668F8-4BF9-45D2-80D1-9EDFE9AF9A68}">
      <dgm:prSet/>
      <dgm:spPr/>
      <dgm:t>
        <a:bodyPr/>
        <a:lstStyle/>
        <a:p>
          <a:endParaRPr lang="en-US"/>
        </a:p>
      </dgm:t>
    </dgm:pt>
    <dgm:pt modelId="{F34E91C9-8E8A-43D3-A7A2-ECE1E6B9D2B2}">
      <dgm:prSet/>
      <dgm:spPr/>
      <dgm:t>
        <a:bodyPr/>
        <a:lstStyle/>
        <a:p>
          <a:r>
            <a:rPr lang="en-GB" b="1">
              <a:latin typeface="Arial" panose="020B0604020202020204" pitchFamily="34" charset="0"/>
              <a:cs typeface="Arial" panose="020B0604020202020204" pitchFamily="34" charset="0"/>
            </a:rPr>
            <a:t>Potential Improvements</a:t>
          </a:r>
          <a:r>
            <a:rPr lang="en-GB">
              <a:latin typeface="Arial" panose="020B0604020202020204" pitchFamily="34" charset="0"/>
              <a:cs typeface="Arial" panose="020B0604020202020204" pitchFamily="34" charset="0"/>
            </a:rPr>
            <a:t>: Incorporate information about positions of sources and microphones to enhance performance.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44EFA07-254E-4652-AAE8-96F7A435F25B}" type="parTrans" cxnId="{1CDFC432-62F4-457A-A371-9C5D65B3221A}">
      <dgm:prSet/>
      <dgm:spPr/>
      <dgm:t>
        <a:bodyPr/>
        <a:lstStyle/>
        <a:p>
          <a:endParaRPr lang="en-US"/>
        </a:p>
      </dgm:t>
    </dgm:pt>
    <dgm:pt modelId="{F2C85B0A-3FFF-43D3-A8FF-CD97984670CF}" type="sibTrans" cxnId="{1CDFC432-62F4-457A-A371-9C5D65B3221A}">
      <dgm:prSet/>
      <dgm:spPr/>
      <dgm:t>
        <a:bodyPr/>
        <a:lstStyle/>
        <a:p>
          <a:endParaRPr lang="en-US"/>
        </a:p>
      </dgm:t>
    </dgm:pt>
    <dgm:pt modelId="{E48C7CF8-D808-4E73-8927-F03D76BE15BF}">
      <dgm:prSet/>
      <dgm:spPr/>
      <dgm:t>
        <a:bodyPr/>
        <a:lstStyle/>
        <a:p>
          <a:r>
            <a:rPr lang="en-GB" b="1">
              <a:latin typeface="Arial" panose="020B0604020202020204" pitchFamily="34" charset="0"/>
              <a:cs typeface="Arial" panose="020B0604020202020204" pitchFamily="34" charset="0"/>
            </a:rPr>
            <a:t>Evaluation Metrics</a:t>
          </a:r>
          <a:r>
            <a:rPr lang="en-GB">
              <a:latin typeface="Arial" panose="020B0604020202020204" pitchFamily="34" charset="0"/>
              <a:cs typeface="Arial" panose="020B0604020202020204" pitchFamily="34" charset="0"/>
            </a:rPr>
            <a:t>: SIR as the primary indicator of separation quality; SNR inadequate.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55A1A36-4601-4A6B-8D2D-823B6A221F2E}" type="parTrans" cxnId="{F1DDC1C2-F5E8-419A-995F-BE7F51E1D552}">
      <dgm:prSet/>
      <dgm:spPr/>
      <dgm:t>
        <a:bodyPr/>
        <a:lstStyle/>
        <a:p>
          <a:endParaRPr lang="en-US"/>
        </a:p>
      </dgm:t>
    </dgm:pt>
    <dgm:pt modelId="{32F1AFA7-9BBA-4395-8C3D-9731389FD0EE}" type="sibTrans" cxnId="{F1DDC1C2-F5E8-419A-995F-BE7F51E1D552}">
      <dgm:prSet/>
      <dgm:spPr/>
      <dgm:t>
        <a:bodyPr/>
        <a:lstStyle/>
        <a:p>
          <a:endParaRPr lang="en-US"/>
        </a:p>
      </dgm:t>
    </dgm:pt>
    <dgm:pt modelId="{373C1425-FB4A-4310-874F-93B9394BBD2C}">
      <dgm:prSet/>
      <dgm:spPr/>
      <dgm:t>
        <a:bodyPr/>
        <a:lstStyle/>
        <a:p>
          <a:r>
            <a:rPr lang="en-GB" b="1">
              <a:latin typeface="Arial" panose="020B0604020202020204" pitchFamily="34" charset="0"/>
              <a:cs typeface="Arial" panose="020B0604020202020204" pitchFamily="34" charset="0"/>
            </a:rPr>
            <a:t>Source Assignment</a:t>
          </a:r>
          <a:r>
            <a:rPr lang="en-GB">
              <a:latin typeface="Arial" panose="020B0604020202020204" pitchFamily="34" charset="0"/>
              <a:cs typeface="Arial" panose="020B0604020202020204" pitchFamily="34" charset="0"/>
            </a:rPr>
            <a:t>: Addressed using highest SIR and observing extreme values for phase inversion issues.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0AC49C1-AB8D-4C74-B002-D3B460395286}" type="parTrans" cxnId="{E37CE52C-0534-4C14-B1CE-9F4DA39E2A0D}">
      <dgm:prSet/>
      <dgm:spPr/>
      <dgm:t>
        <a:bodyPr/>
        <a:lstStyle/>
        <a:p>
          <a:endParaRPr lang="en-US"/>
        </a:p>
      </dgm:t>
    </dgm:pt>
    <dgm:pt modelId="{093BA163-749F-48B2-8C25-FA578D1292DD}" type="sibTrans" cxnId="{E37CE52C-0534-4C14-B1CE-9F4DA39E2A0D}">
      <dgm:prSet/>
      <dgm:spPr/>
      <dgm:t>
        <a:bodyPr/>
        <a:lstStyle/>
        <a:p>
          <a:endParaRPr lang="en-US"/>
        </a:p>
      </dgm:t>
    </dgm:pt>
    <dgm:pt modelId="{CE3D606A-B415-4DAF-BC76-AAC559248840}" type="pres">
      <dgm:prSet presAssocID="{90094BF5-B803-4E60-8D2C-5BA32E8D1E15}" presName="root" presStyleCnt="0">
        <dgm:presLayoutVars>
          <dgm:dir/>
          <dgm:resizeHandles val="exact"/>
        </dgm:presLayoutVars>
      </dgm:prSet>
      <dgm:spPr/>
    </dgm:pt>
    <dgm:pt modelId="{D26D8EE5-C6E2-4DBC-A0A2-2EF2A2511F35}" type="pres">
      <dgm:prSet presAssocID="{32D22736-477F-4A8A-8C29-96F57DCB8817}" presName="compNode" presStyleCnt="0"/>
      <dgm:spPr/>
    </dgm:pt>
    <dgm:pt modelId="{ABBA922D-1C07-446E-9F40-822B4F0B60E6}" type="pres">
      <dgm:prSet presAssocID="{32D22736-477F-4A8A-8C29-96F57DCB8817}" presName="bgRect" presStyleLbl="bgShp" presStyleIdx="0" presStyleCnt="7" custLinFactNeighborX="-481" custLinFactNeighborY="-17845"/>
      <dgm:spPr/>
    </dgm:pt>
    <dgm:pt modelId="{AE09CBD4-D140-4979-947E-E55B935D2693}" type="pres">
      <dgm:prSet presAssocID="{32D22736-477F-4A8A-8C29-96F57DCB8817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D5FA88D9-6A81-45F2-91F2-B7CC103D2D82}" type="pres">
      <dgm:prSet presAssocID="{32D22736-477F-4A8A-8C29-96F57DCB8817}" presName="spaceRect" presStyleCnt="0"/>
      <dgm:spPr/>
    </dgm:pt>
    <dgm:pt modelId="{5061DDC8-51CF-425A-B5EB-AAC17D7FB3CD}" type="pres">
      <dgm:prSet presAssocID="{32D22736-477F-4A8A-8C29-96F57DCB8817}" presName="parTx" presStyleLbl="revTx" presStyleIdx="0" presStyleCnt="7">
        <dgm:presLayoutVars>
          <dgm:chMax val="0"/>
          <dgm:chPref val="0"/>
        </dgm:presLayoutVars>
      </dgm:prSet>
      <dgm:spPr/>
    </dgm:pt>
    <dgm:pt modelId="{A9E319B4-A09C-4DCC-9E9D-105814165BEA}" type="pres">
      <dgm:prSet presAssocID="{FB2EB216-EB16-4803-9419-229395B3034A}" presName="sibTrans" presStyleCnt="0"/>
      <dgm:spPr/>
    </dgm:pt>
    <dgm:pt modelId="{35B5BEAF-6268-4021-AA8D-918BFE3A7934}" type="pres">
      <dgm:prSet presAssocID="{349B9D2B-D76E-434C-A672-C50C450EB2EA}" presName="compNode" presStyleCnt="0"/>
      <dgm:spPr/>
    </dgm:pt>
    <dgm:pt modelId="{6605C61C-BA1F-4EBD-BD59-C7A1FC4AEC7F}" type="pres">
      <dgm:prSet presAssocID="{349B9D2B-D76E-434C-A672-C50C450EB2EA}" presName="bgRect" presStyleLbl="bgShp" presStyleIdx="1" presStyleCnt="7"/>
      <dgm:spPr/>
    </dgm:pt>
    <dgm:pt modelId="{58C2578C-E864-4C1E-A0F0-D4A10DDFFBE6}" type="pres">
      <dgm:prSet presAssocID="{349B9D2B-D76E-434C-A672-C50C450EB2EA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tical disc"/>
        </a:ext>
      </dgm:extLst>
    </dgm:pt>
    <dgm:pt modelId="{ECF90F14-8965-4C96-BF44-CC1DE27C53D8}" type="pres">
      <dgm:prSet presAssocID="{349B9D2B-D76E-434C-A672-C50C450EB2EA}" presName="spaceRect" presStyleCnt="0"/>
      <dgm:spPr/>
    </dgm:pt>
    <dgm:pt modelId="{5B6BF58E-AF0B-4252-AC46-BD41D0BA99D6}" type="pres">
      <dgm:prSet presAssocID="{349B9D2B-D76E-434C-A672-C50C450EB2EA}" presName="parTx" presStyleLbl="revTx" presStyleIdx="1" presStyleCnt="7">
        <dgm:presLayoutVars>
          <dgm:chMax val="0"/>
          <dgm:chPref val="0"/>
        </dgm:presLayoutVars>
      </dgm:prSet>
      <dgm:spPr/>
    </dgm:pt>
    <dgm:pt modelId="{F776F20C-80EF-4C73-8368-CB048DDB57C8}" type="pres">
      <dgm:prSet presAssocID="{23D0F7D6-D1C7-47EA-AC2B-6F3136C548C3}" presName="sibTrans" presStyleCnt="0"/>
      <dgm:spPr/>
    </dgm:pt>
    <dgm:pt modelId="{84BF49A0-E67F-4535-BA84-681C3AC4A6B8}" type="pres">
      <dgm:prSet presAssocID="{7F7BB759-9100-447B-8515-14DF315B89F1}" presName="compNode" presStyleCnt="0"/>
      <dgm:spPr/>
    </dgm:pt>
    <dgm:pt modelId="{FFF780B7-892B-48D9-A226-C266B11FF81B}" type="pres">
      <dgm:prSet presAssocID="{7F7BB759-9100-447B-8515-14DF315B89F1}" presName="bgRect" presStyleLbl="bgShp" presStyleIdx="2" presStyleCnt="7"/>
      <dgm:spPr/>
    </dgm:pt>
    <dgm:pt modelId="{33039B88-CBE6-4206-A2FF-1D61E2F31470}" type="pres">
      <dgm:prSet presAssocID="{7F7BB759-9100-447B-8515-14DF315B89F1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"/>
        </a:ext>
      </dgm:extLst>
    </dgm:pt>
    <dgm:pt modelId="{3332ED8B-47DA-482F-8D6F-C5B1E76F22C9}" type="pres">
      <dgm:prSet presAssocID="{7F7BB759-9100-447B-8515-14DF315B89F1}" presName="spaceRect" presStyleCnt="0"/>
      <dgm:spPr/>
    </dgm:pt>
    <dgm:pt modelId="{784F935E-7118-4ED8-B722-6BE311080BA9}" type="pres">
      <dgm:prSet presAssocID="{7F7BB759-9100-447B-8515-14DF315B89F1}" presName="parTx" presStyleLbl="revTx" presStyleIdx="2" presStyleCnt="7">
        <dgm:presLayoutVars>
          <dgm:chMax val="0"/>
          <dgm:chPref val="0"/>
        </dgm:presLayoutVars>
      </dgm:prSet>
      <dgm:spPr/>
    </dgm:pt>
    <dgm:pt modelId="{23DB1F62-D587-4846-8B34-35DCA6CFD1C1}" type="pres">
      <dgm:prSet presAssocID="{3B3CF8F9-889A-4147-A653-094F545057BE}" presName="sibTrans" presStyleCnt="0"/>
      <dgm:spPr/>
    </dgm:pt>
    <dgm:pt modelId="{49E2E99E-2CCD-46DE-BB76-D3BB758D0C13}" type="pres">
      <dgm:prSet presAssocID="{DC1C8BBC-EE65-44F3-B0F6-667FAD754AE7}" presName="compNode" presStyleCnt="0"/>
      <dgm:spPr/>
    </dgm:pt>
    <dgm:pt modelId="{EFBCF324-C163-4C45-826D-F9D937AB608C}" type="pres">
      <dgm:prSet presAssocID="{DC1C8BBC-EE65-44F3-B0F6-667FAD754AE7}" presName="bgRect" presStyleLbl="bgShp" presStyleIdx="3" presStyleCnt="7"/>
      <dgm:spPr/>
    </dgm:pt>
    <dgm:pt modelId="{BCDAA5E5-654C-4D3E-A6DE-5CC382CE64AD}" type="pres">
      <dgm:prSet presAssocID="{DC1C8BBC-EE65-44F3-B0F6-667FAD754AE7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cast"/>
        </a:ext>
      </dgm:extLst>
    </dgm:pt>
    <dgm:pt modelId="{F56EC997-819D-4915-9183-2FAED75A04A7}" type="pres">
      <dgm:prSet presAssocID="{DC1C8BBC-EE65-44F3-B0F6-667FAD754AE7}" presName="spaceRect" presStyleCnt="0"/>
      <dgm:spPr/>
    </dgm:pt>
    <dgm:pt modelId="{4447A144-3E21-4AFC-AD4B-7178586C06AC}" type="pres">
      <dgm:prSet presAssocID="{DC1C8BBC-EE65-44F3-B0F6-667FAD754AE7}" presName="parTx" presStyleLbl="revTx" presStyleIdx="3" presStyleCnt="7">
        <dgm:presLayoutVars>
          <dgm:chMax val="0"/>
          <dgm:chPref val="0"/>
        </dgm:presLayoutVars>
      </dgm:prSet>
      <dgm:spPr/>
    </dgm:pt>
    <dgm:pt modelId="{8B105A50-71B3-4D12-8435-A68A663217E7}" type="pres">
      <dgm:prSet presAssocID="{65375208-B781-4B1C-A73E-6096E132982F}" presName="sibTrans" presStyleCnt="0"/>
      <dgm:spPr/>
    </dgm:pt>
    <dgm:pt modelId="{13912CC4-B0F4-46D6-9E88-F945ECF0D926}" type="pres">
      <dgm:prSet presAssocID="{F34E91C9-8E8A-43D3-A7A2-ECE1E6B9D2B2}" presName="compNode" presStyleCnt="0"/>
      <dgm:spPr/>
    </dgm:pt>
    <dgm:pt modelId="{0A32626C-BAE3-4A38-B9E0-2CAAB175286B}" type="pres">
      <dgm:prSet presAssocID="{F34E91C9-8E8A-43D3-A7A2-ECE1E6B9D2B2}" presName="bgRect" presStyleLbl="bgShp" presStyleIdx="4" presStyleCnt="7"/>
      <dgm:spPr/>
    </dgm:pt>
    <dgm:pt modelId="{E5CED09E-909A-4E62-B9FB-F2E70D1531A2}" type="pres">
      <dgm:prSet presAssocID="{F34E91C9-8E8A-43D3-A7A2-ECE1E6B9D2B2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 microphone"/>
        </a:ext>
      </dgm:extLst>
    </dgm:pt>
    <dgm:pt modelId="{F6E7C907-AB45-4921-A260-DF21EE6E7C8C}" type="pres">
      <dgm:prSet presAssocID="{F34E91C9-8E8A-43D3-A7A2-ECE1E6B9D2B2}" presName="spaceRect" presStyleCnt="0"/>
      <dgm:spPr/>
    </dgm:pt>
    <dgm:pt modelId="{12D96AE9-501A-487B-8E31-9B14E0430293}" type="pres">
      <dgm:prSet presAssocID="{F34E91C9-8E8A-43D3-A7A2-ECE1E6B9D2B2}" presName="parTx" presStyleLbl="revTx" presStyleIdx="4" presStyleCnt="7">
        <dgm:presLayoutVars>
          <dgm:chMax val="0"/>
          <dgm:chPref val="0"/>
        </dgm:presLayoutVars>
      </dgm:prSet>
      <dgm:spPr/>
    </dgm:pt>
    <dgm:pt modelId="{1C7A74E0-B639-4052-9413-E6C97DCD8024}" type="pres">
      <dgm:prSet presAssocID="{F2C85B0A-3FFF-43D3-A8FF-CD97984670CF}" presName="sibTrans" presStyleCnt="0"/>
      <dgm:spPr/>
    </dgm:pt>
    <dgm:pt modelId="{7E4BCDDE-E225-47D7-BAB3-6F111EBD334B}" type="pres">
      <dgm:prSet presAssocID="{E48C7CF8-D808-4E73-8927-F03D76BE15BF}" presName="compNode" presStyleCnt="0"/>
      <dgm:spPr/>
    </dgm:pt>
    <dgm:pt modelId="{DF346743-7B40-41FC-B628-84DF11CFA597}" type="pres">
      <dgm:prSet presAssocID="{E48C7CF8-D808-4E73-8927-F03D76BE15BF}" presName="bgRect" presStyleLbl="bgShp" presStyleIdx="5" presStyleCnt="7"/>
      <dgm:spPr/>
    </dgm:pt>
    <dgm:pt modelId="{A8ED766B-6811-4F65-B8D6-E7B1263E7159}" type="pres">
      <dgm:prSet presAssocID="{E48C7CF8-D808-4E73-8927-F03D76BE15BF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beat"/>
        </a:ext>
      </dgm:extLst>
    </dgm:pt>
    <dgm:pt modelId="{BD9B2530-4C62-4C61-9813-71275FC3C9D9}" type="pres">
      <dgm:prSet presAssocID="{E48C7CF8-D808-4E73-8927-F03D76BE15BF}" presName="spaceRect" presStyleCnt="0"/>
      <dgm:spPr/>
    </dgm:pt>
    <dgm:pt modelId="{C2484D80-A2BF-41A8-A525-C147EC1CCCB2}" type="pres">
      <dgm:prSet presAssocID="{E48C7CF8-D808-4E73-8927-F03D76BE15BF}" presName="parTx" presStyleLbl="revTx" presStyleIdx="5" presStyleCnt="7">
        <dgm:presLayoutVars>
          <dgm:chMax val="0"/>
          <dgm:chPref val="0"/>
        </dgm:presLayoutVars>
      </dgm:prSet>
      <dgm:spPr/>
    </dgm:pt>
    <dgm:pt modelId="{56A04466-4EC2-4408-9A02-2E947FD20991}" type="pres">
      <dgm:prSet presAssocID="{32F1AFA7-9BBA-4395-8C3D-9731389FD0EE}" presName="sibTrans" presStyleCnt="0"/>
      <dgm:spPr/>
    </dgm:pt>
    <dgm:pt modelId="{F2B52D97-4D8C-44DD-BF9A-521A9C8EBB67}" type="pres">
      <dgm:prSet presAssocID="{373C1425-FB4A-4310-874F-93B9394BBD2C}" presName="compNode" presStyleCnt="0"/>
      <dgm:spPr/>
    </dgm:pt>
    <dgm:pt modelId="{E9B1015A-A169-4F18-B8D9-E270AA66459E}" type="pres">
      <dgm:prSet presAssocID="{373C1425-FB4A-4310-874F-93B9394BBD2C}" presName="bgRect" presStyleLbl="bgShp" presStyleIdx="6" presStyleCnt="7"/>
      <dgm:spPr/>
    </dgm:pt>
    <dgm:pt modelId="{59735C7B-8AB6-4109-9A78-DB16A50EB248}" type="pres">
      <dgm:prSet presAssocID="{373C1425-FB4A-4310-874F-93B9394BBD2C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ed Bump"/>
        </a:ext>
      </dgm:extLst>
    </dgm:pt>
    <dgm:pt modelId="{49A2051B-0193-4E4E-90CF-98BE6139791C}" type="pres">
      <dgm:prSet presAssocID="{373C1425-FB4A-4310-874F-93B9394BBD2C}" presName="spaceRect" presStyleCnt="0"/>
      <dgm:spPr/>
    </dgm:pt>
    <dgm:pt modelId="{60AD9E72-114A-4C80-9CD0-3F1670738A05}" type="pres">
      <dgm:prSet presAssocID="{373C1425-FB4A-4310-874F-93B9394BBD2C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32DE3900-6D35-43EC-A776-01D6C1A3DF85}" type="presOf" srcId="{90094BF5-B803-4E60-8D2C-5BA32E8D1E15}" destId="{CE3D606A-B415-4DAF-BC76-AAC559248840}" srcOrd="0" destOrd="0" presId="urn:microsoft.com/office/officeart/2018/2/layout/IconVerticalSolidList"/>
    <dgm:cxn modelId="{0F5BC317-D897-4FCC-9DF3-52E00905B326}" srcId="{90094BF5-B803-4E60-8D2C-5BA32E8D1E15}" destId="{349B9D2B-D76E-434C-A672-C50C450EB2EA}" srcOrd="1" destOrd="0" parTransId="{92D9D510-AE94-444B-AAC0-E2DFEEE85230}" sibTransId="{23D0F7D6-D1C7-47EA-AC2B-6F3136C548C3}"/>
    <dgm:cxn modelId="{E37CE52C-0534-4C14-B1CE-9F4DA39E2A0D}" srcId="{90094BF5-B803-4E60-8D2C-5BA32E8D1E15}" destId="{373C1425-FB4A-4310-874F-93B9394BBD2C}" srcOrd="6" destOrd="0" parTransId="{C0AC49C1-AB8D-4C74-B002-D3B460395286}" sibTransId="{093BA163-749F-48B2-8C25-FA578D1292DD}"/>
    <dgm:cxn modelId="{91231E30-A342-4308-8E21-62EB8E3A518F}" type="presOf" srcId="{7F7BB759-9100-447B-8515-14DF315B89F1}" destId="{784F935E-7118-4ED8-B722-6BE311080BA9}" srcOrd="0" destOrd="0" presId="urn:microsoft.com/office/officeart/2018/2/layout/IconVerticalSolidList"/>
    <dgm:cxn modelId="{1CDFC432-62F4-457A-A371-9C5D65B3221A}" srcId="{90094BF5-B803-4E60-8D2C-5BA32E8D1E15}" destId="{F34E91C9-8E8A-43D3-A7A2-ECE1E6B9D2B2}" srcOrd="4" destOrd="0" parTransId="{644EFA07-254E-4652-AAE8-96F7A435F25B}" sibTransId="{F2C85B0A-3FFF-43D3-A8FF-CD97984670CF}"/>
    <dgm:cxn modelId="{6B131A4B-9911-4772-9567-23401CD6990A}" type="presOf" srcId="{E48C7CF8-D808-4E73-8927-F03D76BE15BF}" destId="{C2484D80-A2BF-41A8-A525-C147EC1CCCB2}" srcOrd="0" destOrd="0" presId="urn:microsoft.com/office/officeart/2018/2/layout/IconVerticalSolidList"/>
    <dgm:cxn modelId="{3D0B5D4C-714E-4EC3-B129-61E2147CA238}" srcId="{90094BF5-B803-4E60-8D2C-5BA32E8D1E15}" destId="{7F7BB759-9100-447B-8515-14DF315B89F1}" srcOrd="2" destOrd="0" parTransId="{FC88C802-751A-4FCB-826A-315C935F764F}" sibTransId="{3B3CF8F9-889A-4147-A653-094F545057BE}"/>
    <dgm:cxn modelId="{3B2E2A6C-B488-4B47-9025-05C4B83EC57D}" type="presOf" srcId="{F34E91C9-8E8A-43D3-A7A2-ECE1E6B9D2B2}" destId="{12D96AE9-501A-487B-8E31-9B14E0430293}" srcOrd="0" destOrd="0" presId="urn:microsoft.com/office/officeart/2018/2/layout/IconVerticalSolidList"/>
    <dgm:cxn modelId="{7C09CE89-1E03-47AF-B209-75A0FD374597}" type="presOf" srcId="{349B9D2B-D76E-434C-A672-C50C450EB2EA}" destId="{5B6BF58E-AF0B-4252-AC46-BD41D0BA99D6}" srcOrd="0" destOrd="0" presId="urn:microsoft.com/office/officeart/2018/2/layout/IconVerticalSolidList"/>
    <dgm:cxn modelId="{63C84A8F-8D68-4A0E-81D5-B96ABD4A4A02}" srcId="{90094BF5-B803-4E60-8D2C-5BA32E8D1E15}" destId="{32D22736-477F-4A8A-8C29-96F57DCB8817}" srcOrd="0" destOrd="0" parTransId="{D9E06BD5-F00B-449B-B087-69D47D2D2F9C}" sibTransId="{FB2EB216-EB16-4803-9419-229395B3034A}"/>
    <dgm:cxn modelId="{901094AA-65DA-43BA-AACA-D8F5D9F97945}" type="presOf" srcId="{32D22736-477F-4A8A-8C29-96F57DCB8817}" destId="{5061DDC8-51CF-425A-B5EB-AAC17D7FB3CD}" srcOrd="0" destOrd="0" presId="urn:microsoft.com/office/officeart/2018/2/layout/IconVerticalSolidList"/>
    <dgm:cxn modelId="{F1DDC1C2-F5E8-419A-995F-BE7F51E1D552}" srcId="{90094BF5-B803-4E60-8D2C-5BA32E8D1E15}" destId="{E48C7CF8-D808-4E73-8927-F03D76BE15BF}" srcOrd="5" destOrd="0" parTransId="{C55A1A36-4601-4A6B-8D2D-823B6A221F2E}" sibTransId="{32F1AFA7-9BBA-4395-8C3D-9731389FD0EE}"/>
    <dgm:cxn modelId="{E97E2FC3-C6D9-4597-AF0A-2B1812AC4AAB}" type="presOf" srcId="{DC1C8BBC-EE65-44F3-B0F6-667FAD754AE7}" destId="{4447A144-3E21-4AFC-AD4B-7178586C06AC}" srcOrd="0" destOrd="0" presId="urn:microsoft.com/office/officeart/2018/2/layout/IconVerticalSolidList"/>
    <dgm:cxn modelId="{8DC70FCD-0AA3-4BCC-A450-1FFCD228ADE7}" type="presOf" srcId="{373C1425-FB4A-4310-874F-93B9394BBD2C}" destId="{60AD9E72-114A-4C80-9CD0-3F1670738A05}" srcOrd="0" destOrd="0" presId="urn:microsoft.com/office/officeart/2018/2/layout/IconVerticalSolidList"/>
    <dgm:cxn modelId="{AF3668F8-4BF9-45D2-80D1-9EDFE9AF9A68}" srcId="{90094BF5-B803-4E60-8D2C-5BA32E8D1E15}" destId="{DC1C8BBC-EE65-44F3-B0F6-667FAD754AE7}" srcOrd="3" destOrd="0" parTransId="{164D3813-0226-4393-AC30-16C913AF497B}" sibTransId="{65375208-B781-4B1C-A73E-6096E132982F}"/>
    <dgm:cxn modelId="{E09A4AD3-A1F7-4522-9BA1-EFAD2F4732E3}" type="presParOf" srcId="{CE3D606A-B415-4DAF-BC76-AAC559248840}" destId="{D26D8EE5-C6E2-4DBC-A0A2-2EF2A2511F35}" srcOrd="0" destOrd="0" presId="urn:microsoft.com/office/officeart/2018/2/layout/IconVerticalSolidList"/>
    <dgm:cxn modelId="{EBCACDE1-4E32-45C1-8527-4BEF80F0CE26}" type="presParOf" srcId="{D26D8EE5-C6E2-4DBC-A0A2-2EF2A2511F35}" destId="{ABBA922D-1C07-446E-9F40-822B4F0B60E6}" srcOrd="0" destOrd="0" presId="urn:microsoft.com/office/officeart/2018/2/layout/IconVerticalSolidList"/>
    <dgm:cxn modelId="{ED9FB6B3-D9C7-44BB-B353-82F46D01CB56}" type="presParOf" srcId="{D26D8EE5-C6E2-4DBC-A0A2-2EF2A2511F35}" destId="{AE09CBD4-D140-4979-947E-E55B935D2693}" srcOrd="1" destOrd="0" presId="urn:microsoft.com/office/officeart/2018/2/layout/IconVerticalSolidList"/>
    <dgm:cxn modelId="{62BC5946-66EE-4C1F-8ACA-754DD847BDED}" type="presParOf" srcId="{D26D8EE5-C6E2-4DBC-A0A2-2EF2A2511F35}" destId="{D5FA88D9-6A81-45F2-91F2-B7CC103D2D82}" srcOrd="2" destOrd="0" presId="urn:microsoft.com/office/officeart/2018/2/layout/IconVerticalSolidList"/>
    <dgm:cxn modelId="{F759B39F-1BA9-40F5-8310-DDF0DB32ECFF}" type="presParOf" srcId="{D26D8EE5-C6E2-4DBC-A0A2-2EF2A2511F35}" destId="{5061DDC8-51CF-425A-B5EB-AAC17D7FB3CD}" srcOrd="3" destOrd="0" presId="urn:microsoft.com/office/officeart/2018/2/layout/IconVerticalSolidList"/>
    <dgm:cxn modelId="{165E852B-934E-41B7-937C-2179DDB90C1E}" type="presParOf" srcId="{CE3D606A-B415-4DAF-BC76-AAC559248840}" destId="{A9E319B4-A09C-4DCC-9E9D-105814165BEA}" srcOrd="1" destOrd="0" presId="urn:microsoft.com/office/officeart/2018/2/layout/IconVerticalSolidList"/>
    <dgm:cxn modelId="{0C59BDC2-B792-45D7-94CC-E6C2AAD174F3}" type="presParOf" srcId="{CE3D606A-B415-4DAF-BC76-AAC559248840}" destId="{35B5BEAF-6268-4021-AA8D-918BFE3A7934}" srcOrd="2" destOrd="0" presId="urn:microsoft.com/office/officeart/2018/2/layout/IconVerticalSolidList"/>
    <dgm:cxn modelId="{D17443A5-34BC-4087-8F83-6887ABFAACCC}" type="presParOf" srcId="{35B5BEAF-6268-4021-AA8D-918BFE3A7934}" destId="{6605C61C-BA1F-4EBD-BD59-C7A1FC4AEC7F}" srcOrd="0" destOrd="0" presId="urn:microsoft.com/office/officeart/2018/2/layout/IconVerticalSolidList"/>
    <dgm:cxn modelId="{E2EF99E4-D702-484C-9234-61EBEB6E0983}" type="presParOf" srcId="{35B5BEAF-6268-4021-AA8D-918BFE3A7934}" destId="{58C2578C-E864-4C1E-A0F0-D4A10DDFFBE6}" srcOrd="1" destOrd="0" presId="urn:microsoft.com/office/officeart/2018/2/layout/IconVerticalSolidList"/>
    <dgm:cxn modelId="{A66F759E-6E8D-4CC8-8F97-D19F75A79A0A}" type="presParOf" srcId="{35B5BEAF-6268-4021-AA8D-918BFE3A7934}" destId="{ECF90F14-8965-4C96-BF44-CC1DE27C53D8}" srcOrd="2" destOrd="0" presId="urn:microsoft.com/office/officeart/2018/2/layout/IconVerticalSolidList"/>
    <dgm:cxn modelId="{A0CC1995-F4EF-42B0-A10C-CF7AC9C88902}" type="presParOf" srcId="{35B5BEAF-6268-4021-AA8D-918BFE3A7934}" destId="{5B6BF58E-AF0B-4252-AC46-BD41D0BA99D6}" srcOrd="3" destOrd="0" presId="urn:microsoft.com/office/officeart/2018/2/layout/IconVerticalSolidList"/>
    <dgm:cxn modelId="{142689EF-79A8-44AE-BB38-B9B0363322A9}" type="presParOf" srcId="{CE3D606A-B415-4DAF-BC76-AAC559248840}" destId="{F776F20C-80EF-4C73-8368-CB048DDB57C8}" srcOrd="3" destOrd="0" presId="urn:microsoft.com/office/officeart/2018/2/layout/IconVerticalSolidList"/>
    <dgm:cxn modelId="{7EB43BE6-D1EC-454F-9B26-BAE776990B42}" type="presParOf" srcId="{CE3D606A-B415-4DAF-BC76-AAC559248840}" destId="{84BF49A0-E67F-4535-BA84-681C3AC4A6B8}" srcOrd="4" destOrd="0" presId="urn:microsoft.com/office/officeart/2018/2/layout/IconVerticalSolidList"/>
    <dgm:cxn modelId="{562EAE4B-311A-4524-AAAB-19DF66B1C105}" type="presParOf" srcId="{84BF49A0-E67F-4535-BA84-681C3AC4A6B8}" destId="{FFF780B7-892B-48D9-A226-C266B11FF81B}" srcOrd="0" destOrd="0" presId="urn:microsoft.com/office/officeart/2018/2/layout/IconVerticalSolidList"/>
    <dgm:cxn modelId="{20E1AD9A-A35B-4D4B-8780-8A19534D95A0}" type="presParOf" srcId="{84BF49A0-E67F-4535-BA84-681C3AC4A6B8}" destId="{33039B88-CBE6-4206-A2FF-1D61E2F31470}" srcOrd="1" destOrd="0" presId="urn:microsoft.com/office/officeart/2018/2/layout/IconVerticalSolidList"/>
    <dgm:cxn modelId="{645A86AC-C6DC-4366-A877-FE4391309DCA}" type="presParOf" srcId="{84BF49A0-E67F-4535-BA84-681C3AC4A6B8}" destId="{3332ED8B-47DA-482F-8D6F-C5B1E76F22C9}" srcOrd="2" destOrd="0" presId="urn:microsoft.com/office/officeart/2018/2/layout/IconVerticalSolidList"/>
    <dgm:cxn modelId="{DEAB2564-0F45-4E39-8920-EDE5FA1D1A8D}" type="presParOf" srcId="{84BF49A0-E67F-4535-BA84-681C3AC4A6B8}" destId="{784F935E-7118-4ED8-B722-6BE311080BA9}" srcOrd="3" destOrd="0" presId="urn:microsoft.com/office/officeart/2018/2/layout/IconVerticalSolidList"/>
    <dgm:cxn modelId="{FD01AF0D-9918-4195-86C6-D024E4011AA9}" type="presParOf" srcId="{CE3D606A-B415-4DAF-BC76-AAC559248840}" destId="{23DB1F62-D587-4846-8B34-35DCA6CFD1C1}" srcOrd="5" destOrd="0" presId="urn:microsoft.com/office/officeart/2018/2/layout/IconVerticalSolidList"/>
    <dgm:cxn modelId="{3D9D5537-C357-4C94-8151-271886884436}" type="presParOf" srcId="{CE3D606A-B415-4DAF-BC76-AAC559248840}" destId="{49E2E99E-2CCD-46DE-BB76-D3BB758D0C13}" srcOrd="6" destOrd="0" presId="urn:microsoft.com/office/officeart/2018/2/layout/IconVerticalSolidList"/>
    <dgm:cxn modelId="{6BF48EA3-6F27-494D-A6EE-AE5A0AC1A378}" type="presParOf" srcId="{49E2E99E-2CCD-46DE-BB76-D3BB758D0C13}" destId="{EFBCF324-C163-4C45-826D-F9D937AB608C}" srcOrd="0" destOrd="0" presId="urn:microsoft.com/office/officeart/2018/2/layout/IconVerticalSolidList"/>
    <dgm:cxn modelId="{B90498B0-8B9C-4C1F-97C6-FB99291DE9FB}" type="presParOf" srcId="{49E2E99E-2CCD-46DE-BB76-D3BB758D0C13}" destId="{BCDAA5E5-654C-4D3E-A6DE-5CC382CE64AD}" srcOrd="1" destOrd="0" presId="urn:microsoft.com/office/officeart/2018/2/layout/IconVerticalSolidList"/>
    <dgm:cxn modelId="{5A3D7A88-F60E-483A-9D25-6AB56D853D3E}" type="presParOf" srcId="{49E2E99E-2CCD-46DE-BB76-D3BB758D0C13}" destId="{F56EC997-819D-4915-9183-2FAED75A04A7}" srcOrd="2" destOrd="0" presId="urn:microsoft.com/office/officeart/2018/2/layout/IconVerticalSolidList"/>
    <dgm:cxn modelId="{5B3FEF88-340D-41ED-A760-C3BDE179A4D9}" type="presParOf" srcId="{49E2E99E-2CCD-46DE-BB76-D3BB758D0C13}" destId="{4447A144-3E21-4AFC-AD4B-7178586C06AC}" srcOrd="3" destOrd="0" presId="urn:microsoft.com/office/officeart/2018/2/layout/IconVerticalSolidList"/>
    <dgm:cxn modelId="{9DB54DDC-A1C1-4E66-9E3B-B3D86195842D}" type="presParOf" srcId="{CE3D606A-B415-4DAF-BC76-AAC559248840}" destId="{8B105A50-71B3-4D12-8435-A68A663217E7}" srcOrd="7" destOrd="0" presId="urn:microsoft.com/office/officeart/2018/2/layout/IconVerticalSolidList"/>
    <dgm:cxn modelId="{00E76224-95AF-4F25-B639-01588DF10273}" type="presParOf" srcId="{CE3D606A-B415-4DAF-BC76-AAC559248840}" destId="{13912CC4-B0F4-46D6-9E88-F945ECF0D926}" srcOrd="8" destOrd="0" presId="urn:microsoft.com/office/officeart/2018/2/layout/IconVerticalSolidList"/>
    <dgm:cxn modelId="{4B8954B0-E1A7-4C55-BE5D-CF248D9547D4}" type="presParOf" srcId="{13912CC4-B0F4-46D6-9E88-F945ECF0D926}" destId="{0A32626C-BAE3-4A38-B9E0-2CAAB175286B}" srcOrd="0" destOrd="0" presId="urn:microsoft.com/office/officeart/2018/2/layout/IconVerticalSolidList"/>
    <dgm:cxn modelId="{69D60B36-2943-497E-98E8-C8DB36E01204}" type="presParOf" srcId="{13912CC4-B0F4-46D6-9E88-F945ECF0D926}" destId="{E5CED09E-909A-4E62-B9FB-F2E70D1531A2}" srcOrd="1" destOrd="0" presId="urn:microsoft.com/office/officeart/2018/2/layout/IconVerticalSolidList"/>
    <dgm:cxn modelId="{FA9C94A7-A5AF-4901-9A3D-04E0614EDB3A}" type="presParOf" srcId="{13912CC4-B0F4-46D6-9E88-F945ECF0D926}" destId="{F6E7C907-AB45-4921-A260-DF21EE6E7C8C}" srcOrd="2" destOrd="0" presId="urn:microsoft.com/office/officeart/2018/2/layout/IconVerticalSolidList"/>
    <dgm:cxn modelId="{B6F4DD58-6DE2-4BD6-8D30-0B35DACC70A5}" type="presParOf" srcId="{13912CC4-B0F4-46D6-9E88-F945ECF0D926}" destId="{12D96AE9-501A-487B-8E31-9B14E0430293}" srcOrd="3" destOrd="0" presId="urn:microsoft.com/office/officeart/2018/2/layout/IconVerticalSolidList"/>
    <dgm:cxn modelId="{EA9186C4-3131-4091-BD57-2A4828650FB9}" type="presParOf" srcId="{CE3D606A-B415-4DAF-BC76-AAC559248840}" destId="{1C7A74E0-B639-4052-9413-E6C97DCD8024}" srcOrd="9" destOrd="0" presId="urn:microsoft.com/office/officeart/2018/2/layout/IconVerticalSolidList"/>
    <dgm:cxn modelId="{83F9C62B-A6F8-47BC-B70E-1FF331258274}" type="presParOf" srcId="{CE3D606A-B415-4DAF-BC76-AAC559248840}" destId="{7E4BCDDE-E225-47D7-BAB3-6F111EBD334B}" srcOrd="10" destOrd="0" presId="urn:microsoft.com/office/officeart/2018/2/layout/IconVerticalSolidList"/>
    <dgm:cxn modelId="{B75AC25F-24AE-465B-B6C2-2487C622D6DA}" type="presParOf" srcId="{7E4BCDDE-E225-47D7-BAB3-6F111EBD334B}" destId="{DF346743-7B40-41FC-B628-84DF11CFA597}" srcOrd="0" destOrd="0" presId="urn:microsoft.com/office/officeart/2018/2/layout/IconVerticalSolidList"/>
    <dgm:cxn modelId="{E1586501-0E75-47A6-94E0-CAA05BED38DB}" type="presParOf" srcId="{7E4BCDDE-E225-47D7-BAB3-6F111EBD334B}" destId="{A8ED766B-6811-4F65-B8D6-E7B1263E7159}" srcOrd="1" destOrd="0" presId="urn:microsoft.com/office/officeart/2018/2/layout/IconVerticalSolidList"/>
    <dgm:cxn modelId="{318AD665-1605-4001-B09B-C229FD2B75A6}" type="presParOf" srcId="{7E4BCDDE-E225-47D7-BAB3-6F111EBD334B}" destId="{BD9B2530-4C62-4C61-9813-71275FC3C9D9}" srcOrd="2" destOrd="0" presId="urn:microsoft.com/office/officeart/2018/2/layout/IconVerticalSolidList"/>
    <dgm:cxn modelId="{EAE602DC-546E-40DE-858E-8DF81116EA49}" type="presParOf" srcId="{7E4BCDDE-E225-47D7-BAB3-6F111EBD334B}" destId="{C2484D80-A2BF-41A8-A525-C147EC1CCCB2}" srcOrd="3" destOrd="0" presId="urn:microsoft.com/office/officeart/2018/2/layout/IconVerticalSolidList"/>
    <dgm:cxn modelId="{9937803A-F83A-4DF2-884C-72BC1AC01B34}" type="presParOf" srcId="{CE3D606A-B415-4DAF-BC76-AAC559248840}" destId="{56A04466-4EC2-4408-9A02-2E947FD20991}" srcOrd="11" destOrd="0" presId="urn:microsoft.com/office/officeart/2018/2/layout/IconVerticalSolidList"/>
    <dgm:cxn modelId="{FD71E67D-9DC6-48B3-9C78-54CF6E5A9E82}" type="presParOf" srcId="{CE3D606A-B415-4DAF-BC76-AAC559248840}" destId="{F2B52D97-4D8C-44DD-BF9A-521A9C8EBB67}" srcOrd="12" destOrd="0" presId="urn:microsoft.com/office/officeart/2018/2/layout/IconVerticalSolidList"/>
    <dgm:cxn modelId="{00992ADB-03C6-4117-A45E-79A3354E6A8C}" type="presParOf" srcId="{F2B52D97-4D8C-44DD-BF9A-521A9C8EBB67}" destId="{E9B1015A-A169-4F18-B8D9-E270AA66459E}" srcOrd="0" destOrd="0" presId="urn:microsoft.com/office/officeart/2018/2/layout/IconVerticalSolidList"/>
    <dgm:cxn modelId="{ED9EB3F1-6A61-4567-99EC-059A29D01680}" type="presParOf" srcId="{F2B52D97-4D8C-44DD-BF9A-521A9C8EBB67}" destId="{59735C7B-8AB6-4109-9A78-DB16A50EB248}" srcOrd="1" destOrd="0" presId="urn:microsoft.com/office/officeart/2018/2/layout/IconVerticalSolidList"/>
    <dgm:cxn modelId="{CC756F02-DB8A-4B8F-B7EF-5C3C72EDF103}" type="presParOf" srcId="{F2B52D97-4D8C-44DD-BF9A-521A9C8EBB67}" destId="{49A2051B-0193-4E4E-90CF-98BE6139791C}" srcOrd="2" destOrd="0" presId="urn:microsoft.com/office/officeart/2018/2/layout/IconVerticalSolidList"/>
    <dgm:cxn modelId="{CDEB0B26-5E5F-479D-A1B0-5DB16652B008}" type="presParOf" srcId="{F2B52D97-4D8C-44DD-BF9A-521A9C8EBB67}" destId="{60AD9E72-114A-4C80-9CD0-3F1670738A0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46E915-EECF-9A4A-9B1A-FCE2FC10455E}">
      <dsp:nvSpPr>
        <dsp:cNvPr id="0" name=""/>
        <dsp:cNvSpPr/>
      </dsp:nvSpPr>
      <dsp:spPr>
        <a:xfrm>
          <a:off x="0" y="0"/>
          <a:ext cx="832372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B51DFF-8E72-FC4D-B84B-E3BEEAF6F940}">
      <dsp:nvSpPr>
        <dsp:cNvPr id="0" name=""/>
        <dsp:cNvSpPr/>
      </dsp:nvSpPr>
      <dsp:spPr>
        <a:xfrm>
          <a:off x="0" y="0"/>
          <a:ext cx="1664745" cy="2262981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err="1"/>
            <a:t>Four</a:t>
          </a:r>
          <a:r>
            <a:rPr lang="it-IT" sz="2800" kern="1200"/>
            <a:t> </a:t>
          </a:r>
          <a:r>
            <a:rPr lang="it-IT" sz="2800" kern="1200" err="1"/>
            <a:t>distinct</a:t>
          </a:r>
          <a:r>
            <a:rPr lang="it-IT" sz="2800" kern="1200"/>
            <a:t> </a:t>
          </a:r>
          <a:r>
            <a:rPr lang="it-IT" sz="2800" kern="1200" err="1"/>
            <a:t>scenarios</a:t>
          </a:r>
          <a:r>
            <a:rPr lang="it-IT" sz="2800" kern="1200"/>
            <a:t>:</a:t>
          </a:r>
          <a:endParaRPr lang="en-US" sz="2800" kern="1200"/>
        </a:p>
      </dsp:txBody>
      <dsp:txXfrm>
        <a:off x="0" y="0"/>
        <a:ext cx="1664745" cy="2262981"/>
      </dsp:txXfrm>
    </dsp:sp>
    <dsp:sp modelId="{23D78407-E121-CC47-A3B9-B51FCC690827}">
      <dsp:nvSpPr>
        <dsp:cNvPr id="0" name=""/>
        <dsp:cNvSpPr/>
      </dsp:nvSpPr>
      <dsp:spPr>
        <a:xfrm>
          <a:off x="1789601" y="26602"/>
          <a:ext cx="6534124" cy="53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Ideal cocktail-party</a:t>
          </a:r>
          <a:endParaRPr lang="en-US" sz="1900" kern="1200"/>
        </a:p>
      </dsp:txBody>
      <dsp:txXfrm>
        <a:off x="1789601" y="26602"/>
        <a:ext cx="6534124" cy="532043"/>
      </dsp:txXfrm>
    </dsp:sp>
    <dsp:sp modelId="{BD166DD9-2701-8340-9CD9-A955C13B4E87}">
      <dsp:nvSpPr>
        <dsp:cNvPr id="0" name=""/>
        <dsp:cNvSpPr/>
      </dsp:nvSpPr>
      <dsp:spPr>
        <a:xfrm>
          <a:off x="1664745" y="558645"/>
          <a:ext cx="665898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D98D58-7624-1F44-8CF1-CDEC37C21090}">
      <dsp:nvSpPr>
        <dsp:cNvPr id="0" name=""/>
        <dsp:cNvSpPr/>
      </dsp:nvSpPr>
      <dsp:spPr>
        <a:xfrm>
          <a:off x="1789601" y="585248"/>
          <a:ext cx="6534124" cy="53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Real cocktail-party</a:t>
          </a:r>
          <a:endParaRPr lang="en-US" sz="1900" kern="1200"/>
        </a:p>
      </dsp:txBody>
      <dsp:txXfrm>
        <a:off x="1789601" y="585248"/>
        <a:ext cx="6534124" cy="532043"/>
      </dsp:txXfrm>
    </dsp:sp>
    <dsp:sp modelId="{7D818698-6CAB-D340-9CBE-3D3F71732942}">
      <dsp:nvSpPr>
        <dsp:cNvPr id="0" name=""/>
        <dsp:cNvSpPr/>
      </dsp:nvSpPr>
      <dsp:spPr>
        <a:xfrm>
          <a:off x="1664745" y="1117291"/>
          <a:ext cx="665898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D3F21B-9082-484B-9D68-8FAEC0ADF5A1}">
      <dsp:nvSpPr>
        <dsp:cNvPr id="0" name=""/>
        <dsp:cNvSpPr/>
      </dsp:nvSpPr>
      <dsp:spPr>
        <a:xfrm>
          <a:off x="1789601" y="1143894"/>
          <a:ext cx="6534124" cy="53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Jazz-club Jam</a:t>
          </a:r>
          <a:endParaRPr lang="en-US" sz="1900" kern="1200"/>
        </a:p>
      </dsp:txBody>
      <dsp:txXfrm>
        <a:off x="1789601" y="1143894"/>
        <a:ext cx="6534124" cy="532043"/>
      </dsp:txXfrm>
    </dsp:sp>
    <dsp:sp modelId="{EFF307E3-BF9A-C84B-8617-D9DAE1B8F59E}">
      <dsp:nvSpPr>
        <dsp:cNvPr id="0" name=""/>
        <dsp:cNvSpPr/>
      </dsp:nvSpPr>
      <dsp:spPr>
        <a:xfrm>
          <a:off x="1664745" y="1675937"/>
          <a:ext cx="665898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7916A6-7847-474B-B314-D93BB37D691E}">
      <dsp:nvSpPr>
        <dsp:cNvPr id="0" name=""/>
        <dsp:cNvSpPr/>
      </dsp:nvSpPr>
      <dsp:spPr>
        <a:xfrm>
          <a:off x="1789601" y="1702539"/>
          <a:ext cx="6534124" cy="53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Rush-hour </a:t>
          </a:r>
          <a:endParaRPr lang="en-US" sz="1900" kern="1200"/>
        </a:p>
      </dsp:txBody>
      <dsp:txXfrm>
        <a:off x="1789601" y="1702539"/>
        <a:ext cx="6534124" cy="532043"/>
      </dsp:txXfrm>
    </dsp:sp>
    <dsp:sp modelId="{008ADFE7-D92F-364F-A287-527FC3EE3CEE}">
      <dsp:nvSpPr>
        <dsp:cNvPr id="0" name=""/>
        <dsp:cNvSpPr/>
      </dsp:nvSpPr>
      <dsp:spPr>
        <a:xfrm>
          <a:off x="1664745" y="2234583"/>
          <a:ext cx="665898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EFADEB-2BD3-F846-A31E-D84FF379A355}">
      <dsp:nvSpPr>
        <dsp:cNvPr id="0" name=""/>
        <dsp:cNvSpPr/>
      </dsp:nvSpPr>
      <dsp:spPr>
        <a:xfrm>
          <a:off x="0" y="2262981"/>
          <a:ext cx="832372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838F4C-155C-D846-BC9E-15511FC1D652}">
      <dsp:nvSpPr>
        <dsp:cNvPr id="0" name=""/>
        <dsp:cNvSpPr/>
      </dsp:nvSpPr>
      <dsp:spPr>
        <a:xfrm>
          <a:off x="0" y="2262981"/>
          <a:ext cx="1664745" cy="2262981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>
              <a:latin typeface="Calibri"/>
            </a:rPr>
            <a:t>Features</a:t>
          </a:r>
          <a:r>
            <a:rPr lang="it-IT" sz="2800" kern="1200"/>
            <a:t>:</a:t>
          </a:r>
          <a:endParaRPr lang="en-US" sz="2800" kern="1200"/>
        </a:p>
      </dsp:txBody>
      <dsp:txXfrm>
        <a:off x="0" y="2262981"/>
        <a:ext cx="1664745" cy="2262981"/>
      </dsp:txXfrm>
    </dsp:sp>
    <dsp:sp modelId="{88983227-F451-AB4A-B81E-8BACDC6B519D}">
      <dsp:nvSpPr>
        <dsp:cNvPr id="0" name=""/>
        <dsp:cNvSpPr/>
      </dsp:nvSpPr>
      <dsp:spPr>
        <a:xfrm>
          <a:off x="1789601" y="2298340"/>
          <a:ext cx="6534124" cy="707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Spaces with unique acoustics characteristics</a:t>
          </a:r>
          <a:endParaRPr lang="en-US" sz="1900" kern="1200" err="1"/>
        </a:p>
      </dsp:txBody>
      <dsp:txXfrm>
        <a:off x="1789601" y="2298340"/>
        <a:ext cx="6534124" cy="707181"/>
      </dsp:txXfrm>
    </dsp:sp>
    <dsp:sp modelId="{27C3082A-B580-3146-B057-4EB12E883BBE}">
      <dsp:nvSpPr>
        <dsp:cNvPr id="0" name=""/>
        <dsp:cNvSpPr/>
      </dsp:nvSpPr>
      <dsp:spPr>
        <a:xfrm>
          <a:off x="1664745" y="3005522"/>
          <a:ext cx="665898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4F5D4E-8CC1-C649-BBF9-8BADB999970E}">
      <dsp:nvSpPr>
        <dsp:cNvPr id="0" name=""/>
        <dsp:cNvSpPr/>
      </dsp:nvSpPr>
      <dsp:spPr>
        <a:xfrm>
          <a:off x="1789601" y="3040881"/>
          <a:ext cx="6534124" cy="707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Heterogeneous auditory landscapes</a:t>
          </a:r>
          <a:endParaRPr lang="en-US" sz="1900" kern="1200" err="1"/>
        </a:p>
      </dsp:txBody>
      <dsp:txXfrm>
        <a:off x="1789601" y="3040881"/>
        <a:ext cx="6534124" cy="707181"/>
      </dsp:txXfrm>
    </dsp:sp>
    <dsp:sp modelId="{E32CFA0C-A8AF-2B44-9163-32821ECFCE1A}">
      <dsp:nvSpPr>
        <dsp:cNvPr id="0" name=""/>
        <dsp:cNvSpPr/>
      </dsp:nvSpPr>
      <dsp:spPr>
        <a:xfrm>
          <a:off x="1664745" y="3748063"/>
          <a:ext cx="665898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8AD87A-0554-B241-938D-18C6D9F30E1B}">
      <dsp:nvSpPr>
        <dsp:cNvPr id="0" name=""/>
        <dsp:cNvSpPr/>
      </dsp:nvSpPr>
      <dsp:spPr>
        <a:xfrm>
          <a:off x="1789601" y="3783422"/>
          <a:ext cx="6534124" cy="707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Different ratio of N sources and M microphones</a:t>
          </a:r>
          <a:br>
            <a:rPr lang="it-IT" sz="1900" kern="1200"/>
          </a:br>
          <a:endParaRPr lang="en-US" sz="1900" kern="1200"/>
        </a:p>
      </dsp:txBody>
      <dsp:txXfrm>
        <a:off x="1789601" y="3783422"/>
        <a:ext cx="6534124" cy="707181"/>
      </dsp:txXfrm>
    </dsp:sp>
    <dsp:sp modelId="{F8CBBC97-6103-3E49-B079-3A6D54A12266}">
      <dsp:nvSpPr>
        <dsp:cNvPr id="0" name=""/>
        <dsp:cNvSpPr/>
      </dsp:nvSpPr>
      <dsp:spPr>
        <a:xfrm>
          <a:off x="1664745" y="4490603"/>
          <a:ext cx="665898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BA922D-1C07-446E-9F40-822B4F0B60E6}">
      <dsp:nvSpPr>
        <dsp:cNvPr id="0" name=""/>
        <dsp:cNvSpPr/>
      </dsp:nvSpPr>
      <dsp:spPr>
        <a:xfrm>
          <a:off x="0" y="0"/>
          <a:ext cx="8323726" cy="53237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09CBD4-D140-4979-947E-E55B935D2693}">
      <dsp:nvSpPr>
        <dsp:cNvPr id="0" name=""/>
        <dsp:cNvSpPr/>
      </dsp:nvSpPr>
      <dsp:spPr>
        <a:xfrm>
          <a:off x="161043" y="120171"/>
          <a:ext cx="292806" cy="2928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61DDC8-51CF-425A-B5EB-AAC17D7FB3CD}">
      <dsp:nvSpPr>
        <dsp:cNvPr id="0" name=""/>
        <dsp:cNvSpPr/>
      </dsp:nvSpPr>
      <dsp:spPr>
        <a:xfrm>
          <a:off x="614893" y="386"/>
          <a:ext cx="7708832" cy="532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343" tIns="56343" rIns="56343" bIns="56343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>
              <a:latin typeface="Arial" panose="020B0604020202020204" pitchFamily="34" charset="0"/>
              <a:cs typeface="Arial" panose="020B0604020202020204" pitchFamily="34" charset="0"/>
            </a:rPr>
            <a:t>Effectiveness of </a:t>
          </a:r>
          <a:r>
            <a:rPr lang="en-GB" sz="1500" b="1" kern="1200" err="1">
              <a:latin typeface="Arial" panose="020B0604020202020204" pitchFamily="34" charset="0"/>
              <a:cs typeface="Arial" panose="020B0604020202020204" pitchFamily="34" charset="0"/>
            </a:rPr>
            <a:t>FastICA</a:t>
          </a:r>
          <a:r>
            <a:rPr lang="en-GB" sz="1500" kern="1200">
              <a:latin typeface="Arial" panose="020B0604020202020204" pitchFamily="34" charset="0"/>
              <a:cs typeface="Arial" panose="020B0604020202020204" pitchFamily="34" charset="0"/>
            </a:rPr>
            <a:t>: Excellent for separating sources with distinctive statistical properties.</a:t>
          </a:r>
          <a:endParaRPr lang="en-US" sz="15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14893" y="386"/>
        <a:ext cx="7708832" cy="532375"/>
      </dsp:txXfrm>
    </dsp:sp>
    <dsp:sp modelId="{6605C61C-BA1F-4EBD-BD59-C7A1FC4AEC7F}">
      <dsp:nvSpPr>
        <dsp:cNvPr id="0" name=""/>
        <dsp:cNvSpPr/>
      </dsp:nvSpPr>
      <dsp:spPr>
        <a:xfrm>
          <a:off x="0" y="665855"/>
          <a:ext cx="8323726" cy="53237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C2578C-E864-4C1E-A0F0-D4A10DDFFBE6}">
      <dsp:nvSpPr>
        <dsp:cNvPr id="0" name=""/>
        <dsp:cNvSpPr/>
      </dsp:nvSpPr>
      <dsp:spPr>
        <a:xfrm>
          <a:off x="161043" y="785640"/>
          <a:ext cx="292806" cy="2928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6BF58E-AF0B-4252-AC46-BD41D0BA99D6}">
      <dsp:nvSpPr>
        <dsp:cNvPr id="0" name=""/>
        <dsp:cNvSpPr/>
      </dsp:nvSpPr>
      <dsp:spPr>
        <a:xfrm>
          <a:off x="614893" y="665855"/>
          <a:ext cx="7708832" cy="532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343" tIns="56343" rIns="56343" bIns="56343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>
              <a:latin typeface="Arial" panose="020B0604020202020204" pitchFamily="34" charset="0"/>
              <a:cs typeface="Arial" panose="020B0604020202020204" pitchFamily="34" charset="0"/>
            </a:rPr>
            <a:t>Robustness</a:t>
          </a:r>
          <a:r>
            <a:rPr lang="en-GB" sz="1500" kern="1200">
              <a:latin typeface="Arial" panose="020B0604020202020204" pitchFamily="34" charset="0"/>
              <a:cs typeface="Arial" panose="020B0604020202020204" pitchFamily="34" charset="0"/>
            </a:rPr>
            <a:t>: Consistent results across different scenarios.</a:t>
          </a:r>
          <a:endParaRPr lang="en-US" sz="15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14893" y="665855"/>
        <a:ext cx="7708832" cy="532375"/>
      </dsp:txXfrm>
    </dsp:sp>
    <dsp:sp modelId="{FFF780B7-892B-48D9-A226-C266B11FF81B}">
      <dsp:nvSpPr>
        <dsp:cNvPr id="0" name=""/>
        <dsp:cNvSpPr/>
      </dsp:nvSpPr>
      <dsp:spPr>
        <a:xfrm>
          <a:off x="0" y="1331324"/>
          <a:ext cx="8323726" cy="53237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039B88-CBE6-4206-A2FF-1D61E2F31470}">
      <dsp:nvSpPr>
        <dsp:cNvPr id="0" name=""/>
        <dsp:cNvSpPr/>
      </dsp:nvSpPr>
      <dsp:spPr>
        <a:xfrm>
          <a:off x="161043" y="1451109"/>
          <a:ext cx="292806" cy="2928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4F935E-7118-4ED8-B722-6BE311080BA9}">
      <dsp:nvSpPr>
        <dsp:cNvPr id="0" name=""/>
        <dsp:cNvSpPr/>
      </dsp:nvSpPr>
      <dsp:spPr>
        <a:xfrm>
          <a:off x="614893" y="1331324"/>
          <a:ext cx="7708832" cy="532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343" tIns="56343" rIns="56343" bIns="56343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>
              <a:latin typeface="Arial" panose="020B0604020202020204" pitchFamily="34" charset="0"/>
              <a:cs typeface="Arial" panose="020B0604020202020204" pitchFamily="34" charset="0"/>
            </a:rPr>
            <a:t>Real-World Limitations</a:t>
          </a:r>
          <a:r>
            <a:rPr lang="en-GB" sz="1500" kern="1200">
              <a:latin typeface="Arial" panose="020B0604020202020204" pitchFamily="34" charset="0"/>
              <a:cs typeface="Arial" panose="020B0604020202020204" pitchFamily="34" charset="0"/>
            </a:rPr>
            <a:t>: Challenges in real acoustic environments due to alterations in amplitude, phase, and spectral content.</a:t>
          </a:r>
          <a:endParaRPr lang="en-US" sz="15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14893" y="1331324"/>
        <a:ext cx="7708832" cy="532375"/>
      </dsp:txXfrm>
    </dsp:sp>
    <dsp:sp modelId="{EFBCF324-C163-4C45-826D-F9D937AB608C}">
      <dsp:nvSpPr>
        <dsp:cNvPr id="0" name=""/>
        <dsp:cNvSpPr/>
      </dsp:nvSpPr>
      <dsp:spPr>
        <a:xfrm>
          <a:off x="0" y="1996793"/>
          <a:ext cx="8323726" cy="53237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DAA5E5-654C-4D3E-A6DE-5CC382CE64AD}">
      <dsp:nvSpPr>
        <dsp:cNvPr id="0" name=""/>
        <dsp:cNvSpPr/>
      </dsp:nvSpPr>
      <dsp:spPr>
        <a:xfrm>
          <a:off x="161043" y="2116578"/>
          <a:ext cx="292806" cy="29280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47A144-3E21-4AFC-AD4B-7178586C06AC}">
      <dsp:nvSpPr>
        <dsp:cNvPr id="0" name=""/>
        <dsp:cNvSpPr/>
      </dsp:nvSpPr>
      <dsp:spPr>
        <a:xfrm>
          <a:off x="614893" y="1996793"/>
          <a:ext cx="7708832" cy="532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343" tIns="56343" rIns="56343" bIns="56343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>
              <a:latin typeface="Arial" panose="020B0604020202020204" pitchFamily="34" charset="0"/>
              <a:cs typeface="Arial" panose="020B0604020202020204" pitchFamily="34" charset="0"/>
            </a:rPr>
            <a:t>Key Issues</a:t>
          </a:r>
          <a:r>
            <a:rPr lang="en-GB" sz="1500" kern="1200">
              <a:latin typeface="Arial" panose="020B0604020202020204" pitchFamily="34" charset="0"/>
              <a:cs typeface="Arial" panose="020B0604020202020204" pitchFamily="34" charset="0"/>
            </a:rPr>
            <a:t>: Signal delays in microphones reduce FastICA's effectiveness.</a:t>
          </a:r>
          <a:endParaRPr lang="en-US" sz="15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14893" y="1996793"/>
        <a:ext cx="7708832" cy="532375"/>
      </dsp:txXfrm>
    </dsp:sp>
    <dsp:sp modelId="{0A32626C-BAE3-4A38-B9E0-2CAAB175286B}">
      <dsp:nvSpPr>
        <dsp:cNvPr id="0" name=""/>
        <dsp:cNvSpPr/>
      </dsp:nvSpPr>
      <dsp:spPr>
        <a:xfrm>
          <a:off x="0" y="2662262"/>
          <a:ext cx="8323726" cy="53237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ED09E-909A-4E62-B9FB-F2E70D1531A2}">
      <dsp:nvSpPr>
        <dsp:cNvPr id="0" name=""/>
        <dsp:cNvSpPr/>
      </dsp:nvSpPr>
      <dsp:spPr>
        <a:xfrm>
          <a:off x="161043" y="2782047"/>
          <a:ext cx="292806" cy="29280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96AE9-501A-487B-8E31-9B14E0430293}">
      <dsp:nvSpPr>
        <dsp:cNvPr id="0" name=""/>
        <dsp:cNvSpPr/>
      </dsp:nvSpPr>
      <dsp:spPr>
        <a:xfrm>
          <a:off x="614893" y="2662262"/>
          <a:ext cx="7708832" cy="532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343" tIns="56343" rIns="56343" bIns="56343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>
              <a:latin typeface="Arial" panose="020B0604020202020204" pitchFamily="34" charset="0"/>
              <a:cs typeface="Arial" panose="020B0604020202020204" pitchFamily="34" charset="0"/>
            </a:rPr>
            <a:t>Potential Improvements</a:t>
          </a:r>
          <a:r>
            <a:rPr lang="en-GB" sz="1500" kern="1200">
              <a:latin typeface="Arial" panose="020B0604020202020204" pitchFamily="34" charset="0"/>
              <a:cs typeface="Arial" panose="020B0604020202020204" pitchFamily="34" charset="0"/>
            </a:rPr>
            <a:t>: Incorporate information about positions of sources and microphones to enhance performance.</a:t>
          </a:r>
          <a:endParaRPr lang="en-US" sz="15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14893" y="2662262"/>
        <a:ext cx="7708832" cy="532375"/>
      </dsp:txXfrm>
    </dsp:sp>
    <dsp:sp modelId="{DF346743-7B40-41FC-B628-84DF11CFA597}">
      <dsp:nvSpPr>
        <dsp:cNvPr id="0" name=""/>
        <dsp:cNvSpPr/>
      </dsp:nvSpPr>
      <dsp:spPr>
        <a:xfrm>
          <a:off x="0" y="3327731"/>
          <a:ext cx="8323726" cy="53237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ED766B-6811-4F65-B8D6-E7B1263E7159}">
      <dsp:nvSpPr>
        <dsp:cNvPr id="0" name=""/>
        <dsp:cNvSpPr/>
      </dsp:nvSpPr>
      <dsp:spPr>
        <a:xfrm>
          <a:off x="161043" y="3447516"/>
          <a:ext cx="292806" cy="29280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484D80-A2BF-41A8-A525-C147EC1CCCB2}">
      <dsp:nvSpPr>
        <dsp:cNvPr id="0" name=""/>
        <dsp:cNvSpPr/>
      </dsp:nvSpPr>
      <dsp:spPr>
        <a:xfrm>
          <a:off x="614893" y="3327731"/>
          <a:ext cx="7708832" cy="532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343" tIns="56343" rIns="56343" bIns="56343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>
              <a:latin typeface="Arial" panose="020B0604020202020204" pitchFamily="34" charset="0"/>
              <a:cs typeface="Arial" panose="020B0604020202020204" pitchFamily="34" charset="0"/>
            </a:rPr>
            <a:t>Evaluation Metrics</a:t>
          </a:r>
          <a:r>
            <a:rPr lang="en-GB" sz="1500" kern="1200">
              <a:latin typeface="Arial" panose="020B0604020202020204" pitchFamily="34" charset="0"/>
              <a:cs typeface="Arial" panose="020B0604020202020204" pitchFamily="34" charset="0"/>
            </a:rPr>
            <a:t>: SIR as the primary indicator of separation quality; SNR inadequate.</a:t>
          </a:r>
          <a:endParaRPr lang="en-US" sz="15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14893" y="3327731"/>
        <a:ext cx="7708832" cy="532375"/>
      </dsp:txXfrm>
    </dsp:sp>
    <dsp:sp modelId="{E9B1015A-A169-4F18-B8D9-E270AA66459E}">
      <dsp:nvSpPr>
        <dsp:cNvPr id="0" name=""/>
        <dsp:cNvSpPr/>
      </dsp:nvSpPr>
      <dsp:spPr>
        <a:xfrm>
          <a:off x="0" y="3993201"/>
          <a:ext cx="8323726" cy="53237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735C7B-8AB6-4109-9A78-DB16A50EB248}">
      <dsp:nvSpPr>
        <dsp:cNvPr id="0" name=""/>
        <dsp:cNvSpPr/>
      </dsp:nvSpPr>
      <dsp:spPr>
        <a:xfrm>
          <a:off x="161043" y="4112985"/>
          <a:ext cx="292806" cy="292806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AD9E72-114A-4C80-9CD0-3F1670738A05}">
      <dsp:nvSpPr>
        <dsp:cNvPr id="0" name=""/>
        <dsp:cNvSpPr/>
      </dsp:nvSpPr>
      <dsp:spPr>
        <a:xfrm>
          <a:off x="614893" y="3993201"/>
          <a:ext cx="7708832" cy="532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343" tIns="56343" rIns="56343" bIns="56343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>
              <a:latin typeface="Arial" panose="020B0604020202020204" pitchFamily="34" charset="0"/>
              <a:cs typeface="Arial" panose="020B0604020202020204" pitchFamily="34" charset="0"/>
            </a:rPr>
            <a:t>Source Assignment</a:t>
          </a:r>
          <a:r>
            <a:rPr lang="en-GB" sz="1500" kern="1200">
              <a:latin typeface="Arial" panose="020B0604020202020204" pitchFamily="34" charset="0"/>
              <a:cs typeface="Arial" panose="020B0604020202020204" pitchFamily="34" charset="0"/>
            </a:rPr>
            <a:t>: Addressed using highest SIR and observing extreme values for phase inversion issues.</a:t>
          </a:r>
          <a:endParaRPr lang="en-US" sz="15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14893" y="3993201"/>
        <a:ext cx="7708832" cy="5323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18/06/24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18/06/24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18/06/24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18/06/24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18/06/24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18/06/24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18/06/24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18/06/24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18/06/24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image" Target="../media/image32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31.png"/><Relationship Id="rId5" Type="http://schemas.microsoft.com/office/2007/relationships/media" Target="../media/media3.wav"/><Relationship Id="rId10" Type="http://schemas.openxmlformats.org/officeDocument/2006/relationships/image" Target="../media/image30.png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media" Target="../media/media6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audio" Target="../media/media7.wav"/><Relationship Id="rId5" Type="http://schemas.microsoft.com/office/2007/relationships/media" Target="../media/media7.wav"/><Relationship Id="rId10" Type="http://schemas.openxmlformats.org/officeDocument/2006/relationships/image" Target="../media/image32.png"/><Relationship Id="rId4" Type="http://schemas.openxmlformats.org/officeDocument/2006/relationships/audio" Target="../media/media6.wav"/><Relationship Id="rId9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32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media" Target="../media/media10.wav"/><Relationship Id="rId7" Type="http://schemas.openxmlformats.org/officeDocument/2006/relationships/image" Target="../media/image38.png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37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0.wav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audio" Target="../media/media14.wav"/><Relationship Id="rId13" Type="http://schemas.openxmlformats.org/officeDocument/2006/relationships/image" Target="../media/image40.png"/><Relationship Id="rId3" Type="http://schemas.microsoft.com/office/2007/relationships/media" Target="../media/media12.wav"/><Relationship Id="rId7" Type="http://schemas.microsoft.com/office/2007/relationships/media" Target="../media/media14.wav"/><Relationship Id="rId12" Type="http://schemas.openxmlformats.org/officeDocument/2006/relationships/image" Target="../media/image39.png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6" Type="http://schemas.openxmlformats.org/officeDocument/2006/relationships/audio" Target="../media/media13.wav"/><Relationship Id="rId11" Type="http://schemas.openxmlformats.org/officeDocument/2006/relationships/slideLayout" Target="../slideLayouts/slideLayout2.xml"/><Relationship Id="rId5" Type="http://schemas.microsoft.com/office/2007/relationships/media" Target="../media/media13.wav"/><Relationship Id="rId10" Type="http://schemas.openxmlformats.org/officeDocument/2006/relationships/audio" Target="../media/media15.wav"/><Relationship Id="rId4" Type="http://schemas.openxmlformats.org/officeDocument/2006/relationships/audio" Target="../media/media12.wav"/><Relationship Id="rId9" Type="http://schemas.microsoft.com/office/2007/relationships/media" Target="../media/media15.wav"/><Relationship Id="rId1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media" Target="../media/media17.wav"/><Relationship Id="rId7" Type="http://schemas.openxmlformats.org/officeDocument/2006/relationships/image" Target="../media/image42.png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6" Type="http://schemas.openxmlformats.org/officeDocument/2006/relationships/image" Target="../media/image4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7.wav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media" Target="../media/media19.wav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2.png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6" Type="http://schemas.openxmlformats.org/officeDocument/2006/relationships/audio" Target="../media/media20.wav"/><Relationship Id="rId11" Type="http://schemas.openxmlformats.org/officeDocument/2006/relationships/image" Target="../media/image46.png"/><Relationship Id="rId5" Type="http://schemas.microsoft.com/office/2007/relationships/media" Target="../media/media20.wav"/><Relationship Id="rId10" Type="http://schemas.openxmlformats.org/officeDocument/2006/relationships/image" Target="../media/image45.png"/><Relationship Id="rId4" Type="http://schemas.openxmlformats.org/officeDocument/2006/relationships/audio" Target="../media/media19.wav"/><Relationship Id="rId9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/>
              <a:t>Titolo presentazione</a:t>
            </a:r>
            <a:br>
              <a:rPr lang="it-IT" sz="2800"/>
            </a:br>
            <a:r>
              <a:rPr lang="it-IT" sz="280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>
                <a:solidFill>
                  <a:schemeClr val="bg1"/>
                </a:solidFill>
              </a:rPr>
              <a:t>Milano, XX mese 20XX</a:t>
            </a:r>
          </a:p>
          <a:p>
            <a:endParaRPr lang="it-IT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GB"/>
              <a:t>Blind Source Separation with Negentropy-based Independent Component Analysis</a:t>
            </a:r>
            <a:endParaRPr lang="it-IT"/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800">
                <a:solidFill>
                  <a:schemeClr val="bg1"/>
                </a:solidFill>
              </a:rPr>
              <a:t>Gabriele Carrino, Nicolò Pisanu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7829C-C937-C12F-3799-D4BD43826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Preprocessing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A6F06-1C0B-51F8-930E-6DCBE5CFD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/>
              <a:t>Before being able to feed our data to the ICA algorithm we need to apply a </a:t>
            </a:r>
            <a:r>
              <a:rPr lang="en-GB" sz="1800" b="1" err="1"/>
              <a:t>centering</a:t>
            </a:r>
            <a:r>
              <a:rPr lang="en-GB" sz="1800"/>
              <a:t> and a </a:t>
            </a:r>
            <a:r>
              <a:rPr lang="en-GB" sz="1800" b="1"/>
              <a:t>whitening</a:t>
            </a:r>
            <a:r>
              <a:rPr lang="en-GB" sz="1800"/>
              <a:t> step.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/>
              <a:t>Those steps are really important as they help in decorrelating the data and making the independent components easier to detect.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1" err="1"/>
              <a:t>Centering</a:t>
            </a:r>
            <a:r>
              <a:rPr lang="en-GB" sz="180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1"/>
              <a:t>Whitening</a:t>
            </a:r>
            <a:r>
              <a:rPr lang="en-GB" sz="1800"/>
              <a:t>: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GB" sz="1800" b="1"/>
              <a:t>Decorrelation</a:t>
            </a:r>
            <a:r>
              <a:rPr lang="en-GB" sz="1800"/>
              <a:t>:</a:t>
            </a:r>
          </a:p>
          <a:p>
            <a:pPr marL="1028700" lvl="1">
              <a:buFont typeface="Arial" panose="020B0604020202020204" pitchFamily="34" charset="0"/>
              <a:buChar char="•"/>
            </a:pPr>
            <a:endParaRPr lang="en-GB" sz="1800"/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GB" sz="1800" b="1"/>
              <a:t>Normalization</a:t>
            </a:r>
            <a:r>
              <a:rPr lang="en-GB" sz="1800"/>
              <a:t>:</a:t>
            </a:r>
          </a:p>
        </p:txBody>
      </p:sp>
      <p:pic>
        <p:nvPicPr>
          <p:cNvPr id="5" name="Picture 4" descr="A black and white math equation&#10;&#10;Description automatically generated">
            <a:extLst>
              <a:ext uri="{FF2B5EF4-FFF2-40B4-BE49-F238E27FC236}">
                <a16:creationId xmlns:a16="http://schemas.microsoft.com/office/drawing/2014/main" id="{6AEE5266-B63B-D8C4-77FA-23AFCDADE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163" y="2961618"/>
            <a:ext cx="1953800" cy="777632"/>
          </a:xfrm>
          <a:prstGeom prst="rect">
            <a:avLst/>
          </a:prstGeom>
          <a:ln>
            <a:noFill/>
          </a:ln>
        </p:spPr>
      </p:pic>
      <p:pic>
        <p:nvPicPr>
          <p:cNvPr id="7" name="Picture 6" descr="A black and white image of a mathematical equation&#10;&#10;Description automatically generated">
            <a:extLst>
              <a:ext uri="{FF2B5EF4-FFF2-40B4-BE49-F238E27FC236}">
                <a16:creationId xmlns:a16="http://schemas.microsoft.com/office/drawing/2014/main" id="{6B6E9CDB-451F-6309-209B-9A0DAEA3F5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06" t="31697"/>
          <a:stretch/>
        </p:blipFill>
        <p:spPr>
          <a:xfrm>
            <a:off x="3893100" y="4438383"/>
            <a:ext cx="1487209" cy="434395"/>
          </a:xfrm>
          <a:prstGeom prst="rect">
            <a:avLst/>
          </a:prstGeom>
          <a:ln>
            <a:noFill/>
          </a:ln>
        </p:spPr>
      </p:pic>
      <p:pic>
        <p:nvPicPr>
          <p:cNvPr id="9" name="Picture 8" descr="A mathematical equation with black text&#10;&#10;Description automatically generated">
            <a:extLst>
              <a:ext uri="{FF2B5EF4-FFF2-40B4-BE49-F238E27FC236}">
                <a16:creationId xmlns:a16="http://schemas.microsoft.com/office/drawing/2014/main" id="{0944531A-D118-B14A-9076-2EA76A91B8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98" t="24855"/>
          <a:stretch/>
        </p:blipFill>
        <p:spPr>
          <a:xfrm>
            <a:off x="3832500" y="4939747"/>
            <a:ext cx="1763463" cy="869543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DBC1CC-2F1E-1BE8-5C18-F839C2EDFC19}"/>
              </a:ext>
            </a:extLst>
          </p:cNvPr>
          <p:cNvSpPr txBox="1"/>
          <p:nvPr/>
        </p:nvSpPr>
        <p:spPr>
          <a:xfrm>
            <a:off x="6163359" y="4470914"/>
            <a:ext cx="949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(PCA)</a:t>
            </a:r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589A25-7BF1-890C-18FE-DAA902EC7DBC}"/>
              </a:ext>
            </a:extLst>
          </p:cNvPr>
          <p:cNvSpPr/>
          <p:nvPr/>
        </p:nvSpPr>
        <p:spPr>
          <a:xfrm>
            <a:off x="207129" y="6294709"/>
            <a:ext cx="3288809" cy="424125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3588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7829C-C937-C12F-3799-D4BD43826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Undercomplete 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A6F06-1C0B-51F8-930E-6DCBE5CFD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/>
              <a:t>Undercomplete ICA refers to the case when we have </a:t>
            </a:r>
            <a:r>
              <a:rPr lang="en-GB" sz="1800" b="1"/>
              <a:t>more mixture than sources.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/>
              <a:t>To tackle this case, when we perform decorrelation, we keep only the </a:t>
            </a:r>
            <a:r>
              <a:rPr lang="en-GB" sz="1800" b="1"/>
              <a:t>first components up to the number of sources</a:t>
            </a:r>
            <a:r>
              <a:rPr lang="en-GB" sz="180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/>
              <a:t>This helps in lowering the dimensionality of the problem and makes the algorithm work more efficiently.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60E279-4AB4-CA25-2BB4-AAAE72D03C3A}"/>
              </a:ext>
            </a:extLst>
          </p:cNvPr>
          <p:cNvSpPr/>
          <p:nvPr/>
        </p:nvSpPr>
        <p:spPr>
          <a:xfrm>
            <a:off x="207129" y="6294709"/>
            <a:ext cx="3288809" cy="424125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5855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7829C-C937-C12F-3799-D4BD43826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Multiple component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A6F06-1C0B-51F8-930E-6DCBE5CFD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/>
              <a:t>The classical ICA algorithm estimates only one component.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/>
              <a:t>To estimate more than one we need to perform the </a:t>
            </a:r>
            <a:r>
              <a:rPr lang="en-GB" sz="1800" b="1"/>
              <a:t>Gram-Schmidt orthogonalization </a:t>
            </a:r>
            <a:r>
              <a:rPr lang="en-GB" sz="1800"/>
              <a:t>for every previously obtained component:</a:t>
            </a:r>
          </a:p>
        </p:txBody>
      </p:sp>
      <p:pic>
        <p:nvPicPr>
          <p:cNvPr id="5" name="Picture 4" descr="A mathematical equation with black letters&#10;&#10;Description automatically generated">
            <a:extLst>
              <a:ext uri="{FF2B5EF4-FFF2-40B4-BE49-F238E27FC236}">
                <a16:creationId xmlns:a16="http://schemas.microsoft.com/office/drawing/2014/main" id="{DA61283F-ED9C-209A-0D89-1B73015D3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487" y="3429000"/>
            <a:ext cx="2977026" cy="1268546"/>
          </a:xfrm>
          <a:prstGeom prst="rect">
            <a:avLst/>
          </a:prstGeom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643F639-55F0-0BD2-CA81-1C8A9879D30F}"/>
              </a:ext>
            </a:extLst>
          </p:cNvPr>
          <p:cNvSpPr/>
          <p:nvPr/>
        </p:nvSpPr>
        <p:spPr>
          <a:xfrm>
            <a:off x="207129" y="6294709"/>
            <a:ext cx="3288809" cy="424125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3991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7829C-C937-C12F-3799-D4BD43826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Update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A6F06-1C0B-51F8-930E-6DCBE5CFD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/>
              <a:t>Derived by </a:t>
            </a:r>
            <a:r>
              <a:rPr lang="en-GB" sz="1800" b="1"/>
              <a:t>maximizing the neg-entropy </a:t>
            </a:r>
            <a:r>
              <a:rPr lang="en-GB" sz="1800"/>
              <a:t>J(Y) for the extracted signals using a </a:t>
            </a:r>
            <a:r>
              <a:rPr lang="en-GB" sz="1800" b="1"/>
              <a:t>fixed-point</a:t>
            </a:r>
            <a:r>
              <a:rPr lang="en-GB" sz="1800"/>
              <a:t> iteration scheme.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/>
              <a:t>Two steps: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/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48CBB8A-368A-309F-EA82-E25DEBD11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231" y="2937013"/>
            <a:ext cx="4239538" cy="1774413"/>
          </a:xfrm>
          <a:prstGeom prst="rect">
            <a:avLst/>
          </a:prstGeom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6024DB5-650C-0100-1C74-00CEA8F3D0AE}"/>
              </a:ext>
            </a:extLst>
          </p:cNvPr>
          <p:cNvSpPr/>
          <p:nvPr/>
        </p:nvSpPr>
        <p:spPr>
          <a:xfrm>
            <a:off x="207129" y="6294709"/>
            <a:ext cx="3288809" cy="424125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660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7829C-C937-C12F-3799-D4BD43826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Complete </a:t>
            </a:r>
            <a:r>
              <a:rPr lang="it-IT" err="1"/>
              <a:t>Algorithm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A6F06-1C0B-51F8-930E-6DCBE5CFD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/>
              <a:t>Input: C number of desired components, X </a:t>
            </a:r>
            <a:r>
              <a:rPr lang="en-GB" sz="1800" err="1"/>
              <a:t>preprocessed</a:t>
            </a:r>
            <a:r>
              <a:rPr lang="en-GB" sz="1800"/>
              <a:t>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/>
              <a:t>Output: S extracted independent components, W unmixing matrix.</a:t>
            </a:r>
          </a:p>
        </p:txBody>
      </p:sp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0BF8263D-1D5A-B7DA-27CB-F38411FFB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259" y="2429870"/>
            <a:ext cx="3759607" cy="3449124"/>
          </a:xfrm>
          <a:prstGeom prst="rect">
            <a:avLst/>
          </a:prstGeom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EBFD9E-BC59-A3D4-FAE6-B148B2E5A7BD}"/>
              </a:ext>
            </a:extLst>
          </p:cNvPr>
          <p:cNvSpPr/>
          <p:nvPr/>
        </p:nvSpPr>
        <p:spPr>
          <a:xfrm>
            <a:off x="207129" y="6294709"/>
            <a:ext cx="3288809" cy="424125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703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FC728-6EB0-D96E-A413-7AD4AE1C0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Ambiguities of ICA</a:t>
            </a:r>
            <a:br>
              <a:rPr lang="en-GB"/>
            </a:b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5F1F3-DB49-EA75-6A93-A96478C50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/>
              <a:t>ICA has some inherent </a:t>
            </a:r>
            <a:r>
              <a:rPr lang="en-GB" sz="1800" b="1"/>
              <a:t>ambiguities</a:t>
            </a:r>
            <a:r>
              <a:rPr lang="en-GB" sz="1800"/>
              <a:t>: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GB" sz="1800" b="1"/>
              <a:t>Order of Independent Components</a:t>
            </a:r>
            <a:r>
              <a:rPr lang="en-GB" sz="1800"/>
              <a:t>: The order in which the components are extracted is arbitrary. This is because the weight vector </a:t>
            </a:r>
            <a:r>
              <a:rPr lang="en-GB" sz="1800" b="1" err="1"/>
              <a:t>w</a:t>
            </a:r>
            <a:r>
              <a:rPr lang="en-GB" sz="1200" b="1" err="1"/>
              <a:t>p</a:t>
            </a:r>
            <a:r>
              <a:rPr lang="en-GB" sz="1800"/>
              <a:t> is </a:t>
            </a:r>
            <a:r>
              <a:rPr lang="en-GB" sz="1800" b="1"/>
              <a:t>initialized randomly </a:t>
            </a:r>
            <a:r>
              <a:rPr lang="en-GB" sz="1800"/>
              <a:t>and iteratively updated to find one independent component. Thus, ICA extracts source signals without a specific order.</a:t>
            </a:r>
          </a:p>
          <a:p>
            <a:pPr marL="1028700" lvl="1">
              <a:buFont typeface="Arial" panose="020B0604020202020204" pitchFamily="34" charset="0"/>
              <a:buChar char="•"/>
            </a:pPr>
            <a:endParaRPr lang="en-GB" sz="1800"/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GB" sz="1800" b="1"/>
              <a:t>Sign of Independent Components</a:t>
            </a:r>
            <a:r>
              <a:rPr lang="en-GB" sz="1800"/>
              <a:t>: The </a:t>
            </a:r>
            <a:r>
              <a:rPr lang="en-GB" sz="1800" b="1"/>
              <a:t>sign</a:t>
            </a:r>
            <a:r>
              <a:rPr lang="en-GB" sz="1800"/>
              <a:t> of the extracted components does </a:t>
            </a:r>
            <a:r>
              <a:rPr lang="en-GB" sz="1800" b="1"/>
              <a:t>not affect </a:t>
            </a:r>
            <a:r>
              <a:rPr lang="en-GB" sz="1800"/>
              <a:t>their </a:t>
            </a:r>
            <a:r>
              <a:rPr lang="en-GB" sz="1800" b="1"/>
              <a:t>independence</a:t>
            </a:r>
            <a:r>
              <a:rPr lang="en-GB" sz="1800"/>
              <a:t>, as such the matrix W in n-dimensional space has 2-n local minima , i.e., two local maxima for each independent component, corresponding to </a:t>
            </a:r>
            <a:r>
              <a:rPr lang="en-GB" sz="1800" err="1"/>
              <a:t>s</a:t>
            </a:r>
            <a:r>
              <a:rPr lang="en-GB" sz="1200" err="1"/>
              <a:t>i</a:t>
            </a:r>
            <a:r>
              <a:rPr lang="en-GB" sz="1800"/>
              <a:t> and -</a:t>
            </a:r>
            <a:r>
              <a:rPr lang="en-GB" sz="1800" err="1"/>
              <a:t>s</a:t>
            </a:r>
            <a:r>
              <a:rPr lang="en-GB" sz="1200" err="1"/>
              <a:t>i</a:t>
            </a:r>
            <a:r>
              <a:rPr lang="en-GB" sz="180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4A133-B4DB-1D85-437D-7BD152D5DE04}"/>
              </a:ext>
            </a:extLst>
          </p:cNvPr>
          <p:cNvSpPr/>
          <p:nvPr/>
        </p:nvSpPr>
        <p:spPr>
          <a:xfrm>
            <a:off x="207129" y="6294709"/>
            <a:ext cx="3288809" cy="424125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3350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FC728-6EB0-D96E-A413-7AD4AE1C0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Example</a:t>
            </a:r>
            <a:r>
              <a:rPr lang="it-IT"/>
              <a:t> 1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5F1F3-DB49-EA75-6A93-A96478C50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/>
              <a:t>3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/>
              <a:t>3 </a:t>
            </a:r>
            <a:r>
              <a:rPr lang="it-IT" sz="1800" err="1"/>
              <a:t>mixtures</a:t>
            </a:r>
            <a:endParaRPr lang="it-IT" sz="1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/>
          </a:p>
        </p:txBody>
      </p:sp>
      <p:pic>
        <p:nvPicPr>
          <p:cNvPr id="7" name="Picture 6" descr="A blue and white graph&#10;&#10;Description automatically generated with medium confidence">
            <a:extLst>
              <a:ext uri="{FF2B5EF4-FFF2-40B4-BE49-F238E27FC236}">
                <a16:creationId xmlns:a16="http://schemas.microsoft.com/office/drawing/2014/main" id="{8B414D67-E2AE-06F0-160B-46477FAC6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766" y="1356084"/>
            <a:ext cx="5990236" cy="45920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F6FA393-9300-A8C8-10B6-A7A01B295959}"/>
              </a:ext>
            </a:extLst>
          </p:cNvPr>
          <p:cNvSpPr/>
          <p:nvPr/>
        </p:nvSpPr>
        <p:spPr>
          <a:xfrm>
            <a:off x="207129" y="6294709"/>
            <a:ext cx="3288809" cy="424125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2584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FC728-6EB0-D96E-A413-7AD4AE1C0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Results</a:t>
            </a:r>
            <a:endParaRPr lang="en-GB"/>
          </a:p>
        </p:txBody>
      </p:sp>
      <p:pic>
        <p:nvPicPr>
          <p:cNvPr id="7" name="Picture 6" descr="A graph of a signal&#10;&#10;Description automatically generated with medium confidence">
            <a:extLst>
              <a:ext uri="{FF2B5EF4-FFF2-40B4-BE49-F238E27FC236}">
                <a16:creationId xmlns:a16="http://schemas.microsoft.com/office/drawing/2014/main" id="{B07C0E4E-4ADA-5F3A-3E77-FE1FBEAC6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957" y="3685368"/>
            <a:ext cx="7227098" cy="2433883"/>
          </a:xfrm>
          <a:prstGeom prst="rect">
            <a:avLst/>
          </a:prstGeom>
        </p:spPr>
      </p:pic>
      <p:pic>
        <p:nvPicPr>
          <p:cNvPr id="5" name="Content Placeholder 4" descr="A graph of a signal&#10;&#10;Description automatically generated with medium confidence">
            <a:extLst>
              <a:ext uri="{FF2B5EF4-FFF2-40B4-BE49-F238E27FC236}">
                <a16:creationId xmlns:a16="http://schemas.microsoft.com/office/drawing/2014/main" id="{17CCD9A9-EA21-8E33-6933-AC096E3306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2743" y="1275902"/>
            <a:ext cx="7227099" cy="2433883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BC0FBB4-3DC2-3AFE-8AED-F68F8A0613D1}"/>
              </a:ext>
            </a:extLst>
          </p:cNvPr>
          <p:cNvSpPr/>
          <p:nvPr/>
        </p:nvSpPr>
        <p:spPr>
          <a:xfrm>
            <a:off x="207129" y="6294709"/>
            <a:ext cx="3288809" cy="424125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64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FC728-6EB0-D96E-A413-7AD4AE1C0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Example</a:t>
            </a:r>
            <a:r>
              <a:rPr lang="it-IT"/>
              <a:t> 2: </a:t>
            </a:r>
            <a:r>
              <a:rPr lang="it-IT" err="1"/>
              <a:t>Undercomplete</a:t>
            </a:r>
            <a:r>
              <a:rPr lang="it-IT"/>
              <a:t> ICA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5F1F3-DB49-EA75-6A93-A96478C50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/>
              <a:t>4 </a:t>
            </a:r>
            <a:r>
              <a:rPr lang="it-IT" sz="1800" err="1"/>
              <a:t>mixtures</a:t>
            </a:r>
            <a:endParaRPr lang="it-IT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/>
              <a:t>3 sources</a:t>
            </a:r>
            <a:endParaRPr lang="en-GB" sz="1800"/>
          </a:p>
        </p:txBody>
      </p:sp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538E3CC2-0242-937D-10E4-EAFE0E102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961" y="1272618"/>
            <a:ext cx="4804146" cy="48189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51E2ABA-55D2-ED85-78F9-AFE21A50A1E7}"/>
              </a:ext>
            </a:extLst>
          </p:cNvPr>
          <p:cNvSpPr/>
          <p:nvPr/>
        </p:nvSpPr>
        <p:spPr>
          <a:xfrm>
            <a:off x="207129" y="6294709"/>
            <a:ext cx="3288809" cy="424125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816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0503A-6CCD-2B17-4BC8-5F23244BD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Results</a:t>
            </a:r>
            <a:r>
              <a:rPr lang="it-IT"/>
              <a:t>: No </a:t>
            </a:r>
            <a:r>
              <a:rPr lang="it-IT" err="1"/>
              <a:t>Dimensionality</a:t>
            </a:r>
            <a:r>
              <a:rPr lang="it-IT"/>
              <a:t> </a:t>
            </a:r>
            <a:r>
              <a:rPr lang="it-IT" err="1"/>
              <a:t>Reduction</a:t>
            </a:r>
            <a:endParaRPr lang="en-GB"/>
          </a:p>
        </p:txBody>
      </p:sp>
      <p:pic>
        <p:nvPicPr>
          <p:cNvPr id="6" name="Picture 5" descr="A graph with green and blue lines&#10;&#10;Description automatically generated">
            <a:extLst>
              <a:ext uri="{FF2B5EF4-FFF2-40B4-BE49-F238E27FC236}">
                <a16:creationId xmlns:a16="http://schemas.microsoft.com/office/drawing/2014/main" id="{A127C8CA-67E3-1ECF-7284-63ADD0B9B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867" y="3689428"/>
            <a:ext cx="7042263" cy="2371636"/>
          </a:xfrm>
          <a:prstGeom prst="rect">
            <a:avLst/>
          </a:prstGeom>
        </p:spPr>
      </p:pic>
      <p:pic>
        <p:nvPicPr>
          <p:cNvPr id="8" name="Picture 7" descr="A graph of lines and curves&#10;&#10;Description automatically generated with medium confidence">
            <a:extLst>
              <a:ext uri="{FF2B5EF4-FFF2-40B4-BE49-F238E27FC236}">
                <a16:creationId xmlns:a16="http://schemas.microsoft.com/office/drawing/2014/main" id="{40EF1D5F-6D16-0987-B269-61E716BBF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868" y="1267905"/>
            <a:ext cx="7042263" cy="23716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E38C6FB-515F-D7A0-984A-07E692D674BC}"/>
              </a:ext>
            </a:extLst>
          </p:cNvPr>
          <p:cNvSpPr/>
          <p:nvPr/>
        </p:nvSpPr>
        <p:spPr>
          <a:xfrm>
            <a:off x="207129" y="6294709"/>
            <a:ext cx="3288809" cy="424125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84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Introduction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1800" err="1"/>
              <a:t>Aims</a:t>
            </a:r>
            <a:r>
              <a:rPr lang="it-IT" sz="180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/>
              <a:t>Implement</a:t>
            </a:r>
            <a:r>
              <a:rPr lang="it-IT" sz="1800"/>
              <a:t> the </a:t>
            </a:r>
            <a:r>
              <a:rPr lang="it-IT" sz="1800" err="1"/>
              <a:t>FastIca</a:t>
            </a:r>
            <a:r>
              <a:rPr lang="it-IT" sz="1800"/>
              <a:t> </a:t>
            </a:r>
            <a:r>
              <a:rPr lang="it-IT" sz="1800" err="1"/>
              <a:t>algorithm</a:t>
            </a:r>
            <a:endParaRPr lang="it-IT" sz="18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b="1"/>
              <a:t>Validate</a:t>
            </a:r>
            <a:r>
              <a:rPr lang="it-IT" sz="1800"/>
              <a:t> </a:t>
            </a:r>
            <a:r>
              <a:rPr lang="it-IT" sz="1800" err="1"/>
              <a:t>it</a:t>
            </a:r>
            <a:r>
              <a:rPr lang="it-IT" sz="1800"/>
              <a:t> with custom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8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800"/>
          </a:p>
          <a:p>
            <a:r>
              <a:rPr lang="it-IT" sz="1800"/>
              <a:t>Sources: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i="1"/>
              <a:t>Independent component </a:t>
            </a:r>
            <a:r>
              <a:rPr lang="it-IT" sz="1800" i="1" err="1"/>
              <a:t>analysis</a:t>
            </a:r>
            <a:r>
              <a:rPr lang="it-IT" sz="1800" i="1"/>
              <a:t>: An </a:t>
            </a:r>
            <a:r>
              <a:rPr lang="it-IT" sz="1800" i="1" err="1"/>
              <a:t>introduction</a:t>
            </a:r>
            <a:r>
              <a:rPr lang="it-IT" sz="1800"/>
              <a:t>. (Alaa </a:t>
            </a:r>
            <a:r>
              <a:rPr lang="it-IT" sz="1800" err="1"/>
              <a:t>Tharwat</a:t>
            </a:r>
            <a:r>
              <a:rPr lang="it-IT" sz="180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i="1"/>
              <a:t>Blind Source </a:t>
            </a:r>
            <a:r>
              <a:rPr lang="it-IT" sz="1800" i="1" err="1"/>
              <a:t>Separation</a:t>
            </a:r>
            <a:r>
              <a:rPr lang="it-IT" sz="1800" i="1"/>
              <a:t> of </a:t>
            </a:r>
            <a:r>
              <a:rPr lang="it-IT" sz="1800" i="1" err="1"/>
              <a:t>Underwater</a:t>
            </a:r>
            <a:r>
              <a:rPr lang="it-IT" sz="1800" i="1"/>
              <a:t> Acoustic </a:t>
            </a:r>
            <a:r>
              <a:rPr lang="it-IT" sz="1800" i="1" err="1"/>
              <a:t>Signal</a:t>
            </a:r>
            <a:r>
              <a:rPr lang="it-IT" sz="1800" i="1"/>
              <a:t> by Use of </a:t>
            </a:r>
            <a:r>
              <a:rPr lang="it-IT" sz="1800" i="1" err="1"/>
              <a:t>Negentropy</a:t>
            </a:r>
            <a:r>
              <a:rPr lang="it-IT" sz="1800" i="1"/>
              <a:t>-based Fast ICA </a:t>
            </a:r>
            <a:r>
              <a:rPr lang="it-IT" sz="1800" i="1" err="1"/>
              <a:t>Algorithm</a:t>
            </a:r>
            <a:r>
              <a:rPr lang="it-IT" sz="1800"/>
              <a:t>. (Tu </a:t>
            </a:r>
            <a:r>
              <a:rPr lang="it-IT" sz="1800" err="1"/>
              <a:t>Shijie</a:t>
            </a:r>
            <a:r>
              <a:rPr lang="it-IT" sz="1800"/>
              <a:t> and Chen Hang)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CC5C1D-17F1-1842-CA74-80A4EA84B239}"/>
              </a:ext>
            </a:extLst>
          </p:cNvPr>
          <p:cNvSpPr/>
          <p:nvPr/>
        </p:nvSpPr>
        <p:spPr>
          <a:xfrm>
            <a:off x="207129" y="6294709"/>
            <a:ext cx="3288809" cy="424125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0733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0503A-6CCD-2B17-4BC8-5F23244BD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Results</a:t>
            </a:r>
            <a:r>
              <a:rPr lang="it-IT"/>
              <a:t>: </a:t>
            </a:r>
            <a:r>
              <a:rPr lang="it-IT" err="1"/>
              <a:t>Dimensionality</a:t>
            </a:r>
            <a:r>
              <a:rPr lang="it-IT"/>
              <a:t> </a:t>
            </a:r>
            <a:r>
              <a:rPr lang="it-IT" err="1"/>
              <a:t>Reduction</a:t>
            </a:r>
            <a:endParaRPr lang="en-GB"/>
          </a:p>
        </p:txBody>
      </p:sp>
      <p:pic>
        <p:nvPicPr>
          <p:cNvPr id="8" name="Picture 7" descr="A graph of lines and curves&#10;&#10;Description automatically generated with medium confidence">
            <a:extLst>
              <a:ext uri="{FF2B5EF4-FFF2-40B4-BE49-F238E27FC236}">
                <a16:creationId xmlns:a16="http://schemas.microsoft.com/office/drawing/2014/main" id="{40EF1D5F-6D16-0987-B269-61E716BBF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868" y="1267905"/>
            <a:ext cx="7042263" cy="2371636"/>
          </a:xfrm>
          <a:prstGeom prst="rect">
            <a:avLst/>
          </a:prstGeom>
        </p:spPr>
      </p:pic>
      <p:pic>
        <p:nvPicPr>
          <p:cNvPr id="7" name="Picture 6" descr="A graph of lines and curves&#10;&#10;Description automatically generated with medium confidence">
            <a:extLst>
              <a:ext uri="{FF2B5EF4-FFF2-40B4-BE49-F238E27FC236}">
                <a16:creationId xmlns:a16="http://schemas.microsoft.com/office/drawing/2014/main" id="{831E806F-17EB-5D0D-7C4E-30D4BB0A0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865" y="3692537"/>
            <a:ext cx="7042266" cy="23716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8401622-D73F-AA21-1470-CD0C809B3D22}"/>
              </a:ext>
            </a:extLst>
          </p:cNvPr>
          <p:cNvSpPr/>
          <p:nvPr/>
        </p:nvSpPr>
        <p:spPr>
          <a:xfrm>
            <a:off x="207129" y="6294709"/>
            <a:ext cx="3288809" cy="424125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9033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 anchor="t">
            <a:normAutofit/>
          </a:bodyPr>
          <a:lstStyle/>
          <a:p>
            <a:r>
              <a:rPr lang="it-IT" err="1"/>
              <a:t>Validation</a:t>
            </a:r>
            <a:r>
              <a:rPr lang="it-IT"/>
              <a:t> (1)</a:t>
            </a:r>
          </a:p>
        </p:txBody>
      </p:sp>
      <p:sp>
        <p:nvSpPr>
          <p:cNvPr id="3" name="Segnaposto contenuto 2"/>
          <p:cNvSpPr>
            <a:spLocks/>
          </p:cNvSpPr>
          <p:nvPr/>
        </p:nvSpPr>
        <p:spPr>
          <a:xfrm>
            <a:off x="457200" y="2000247"/>
            <a:ext cx="7626096" cy="7814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defTabSz="640080">
              <a:spcAft>
                <a:spcPts val="600"/>
              </a:spcAft>
            </a:pPr>
            <a:r>
              <a:rPr lang="it-IT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Performance </a:t>
            </a:r>
            <a:r>
              <a:rPr lang="it-IT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is</a:t>
            </a:r>
            <a:r>
              <a:rPr lang="it-IT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it-IT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based</a:t>
            </a:r>
            <a:r>
              <a:rPr lang="it-IT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on the </a:t>
            </a:r>
            <a:r>
              <a:rPr lang="it-IT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principle</a:t>
            </a:r>
            <a:r>
              <a:rPr lang="it-IT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it-IT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that</a:t>
            </a:r>
            <a:r>
              <a:rPr lang="it-IT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a </a:t>
            </a:r>
            <a:r>
              <a:rPr lang="it-IT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reconstructed</a:t>
            </a:r>
            <a:r>
              <a:rPr lang="it-IT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source can be </a:t>
            </a:r>
            <a:r>
              <a:rPr lang="it-IT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decomposed</a:t>
            </a:r>
            <a:r>
              <a:rPr lang="it-IT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it-IT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</a:t>
            </a:r>
            <a:r>
              <a:rPr lang="it-IT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</a:t>
            </a:r>
            <a:endParaRPr lang="it-I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magine 3" descr="Immagine che contiene Carattere, testo, bianco, calligrafia&#10;&#10;Descrizione generata automaticamente">
            <a:extLst>
              <a:ext uri="{FF2B5EF4-FFF2-40B4-BE49-F238E27FC236}">
                <a16:creationId xmlns:a16="http://schemas.microsoft.com/office/drawing/2014/main" id="{50D78A41-0FA5-82C8-9BB8-37ED919F4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112" y="2954315"/>
            <a:ext cx="5240351" cy="677650"/>
          </a:xfrm>
          <a:prstGeom prst="rect">
            <a:avLst/>
          </a:prstGeom>
          <a:ln>
            <a:noFill/>
          </a:ln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000805F-76B3-20D6-089F-36174C6E4FC7}"/>
              </a:ext>
            </a:extLst>
          </p:cNvPr>
          <p:cNvSpPr txBox="1"/>
          <p:nvPr/>
        </p:nvSpPr>
        <p:spPr>
          <a:xfrm>
            <a:off x="457200" y="4293815"/>
            <a:ext cx="7626096" cy="14323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40080">
              <a:spcAft>
                <a:spcPts val="600"/>
              </a:spcAft>
            </a:pPr>
            <a:r>
              <a:rPr lang="it-IT" i="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</a:t>
            </a:r>
            <a:r>
              <a:rPr lang="it-IT"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(t) </a:t>
            </a:r>
            <a:r>
              <a:rPr lang="it-IT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is</a:t>
            </a:r>
            <a:r>
              <a:rPr lang="it-IT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the </a:t>
            </a:r>
            <a:r>
              <a:rPr lang="it-IT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original</a:t>
            </a:r>
            <a:r>
              <a:rPr lang="it-IT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source</a:t>
            </a:r>
          </a:p>
          <a:p>
            <a:pPr defTabSz="640080">
              <a:spcAft>
                <a:spcPts val="600"/>
              </a:spcAft>
            </a:pPr>
            <a:r>
              <a:rPr lang="it-IT" i="1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</a:t>
            </a:r>
            <a:r>
              <a:rPr lang="it-IT" i="1" kern="1200" baseline="-250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interf</a:t>
            </a:r>
            <a:r>
              <a:rPr lang="it-IT"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(t) </a:t>
            </a:r>
            <a:r>
              <a:rPr lang="it-IT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is</a:t>
            </a:r>
            <a:r>
              <a:rPr lang="it-IT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the </a:t>
            </a:r>
            <a:r>
              <a:rPr lang="it-IT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noise</a:t>
            </a:r>
            <a:r>
              <a:rPr lang="it-IT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due to </a:t>
            </a:r>
            <a:r>
              <a:rPr lang="it-IT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interference</a:t>
            </a:r>
            <a:r>
              <a:rPr lang="it-IT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with </a:t>
            </a:r>
            <a:r>
              <a:rPr lang="it-IT" kern="120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other</a:t>
            </a:r>
            <a:r>
              <a:rPr lang="it-IT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sources</a:t>
            </a:r>
          </a:p>
          <a:p>
            <a:pPr defTabSz="640080">
              <a:spcAft>
                <a:spcPts val="600"/>
              </a:spcAft>
            </a:pPr>
            <a:r>
              <a:rPr lang="it-IT" i="1" kern="1200" err="1">
                <a:solidFill>
                  <a:schemeClr val="tx1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e</a:t>
            </a:r>
            <a:r>
              <a:rPr lang="it-IT" i="1" kern="1200" baseline="-25000" err="1">
                <a:solidFill>
                  <a:schemeClr val="tx1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noise</a:t>
            </a:r>
            <a:r>
              <a:rPr lang="it-IT" i="1" kern="1200">
                <a:solidFill>
                  <a:schemeClr val="tx1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(t) </a:t>
            </a:r>
            <a:r>
              <a:rPr lang="it-IT" kern="1200" err="1">
                <a:solidFill>
                  <a:schemeClr val="tx1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is</a:t>
            </a:r>
            <a:r>
              <a:rPr lang="it-IT" kern="1200">
                <a:solidFill>
                  <a:schemeClr val="tx1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a </a:t>
            </a:r>
            <a:r>
              <a:rPr lang="it-IT" kern="1200" err="1">
                <a:solidFill>
                  <a:schemeClr val="tx1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perturbation</a:t>
            </a:r>
            <a:r>
              <a:rPr lang="it-IT" kern="1200">
                <a:solidFill>
                  <a:schemeClr val="tx1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 </a:t>
            </a:r>
            <a:r>
              <a:rPr lang="it-IT" kern="1200" err="1">
                <a:solidFill>
                  <a:schemeClr val="tx1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term</a:t>
            </a:r>
            <a:r>
              <a:rPr lang="it-IT" kern="1200">
                <a:solidFill>
                  <a:schemeClr val="tx1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due to </a:t>
            </a:r>
            <a:r>
              <a:rPr lang="it-IT" kern="1200" err="1">
                <a:solidFill>
                  <a:schemeClr val="tx1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noise</a:t>
            </a:r>
            <a:endParaRPr lang="it-IT" kern="1200">
              <a:solidFill>
                <a:schemeClr val="tx1"/>
              </a:solidFill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defTabSz="640080">
              <a:spcAft>
                <a:spcPts val="600"/>
              </a:spcAft>
            </a:pPr>
            <a:r>
              <a:rPr lang="it-IT" i="1" kern="1200" err="1">
                <a:solidFill>
                  <a:schemeClr val="tx1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e</a:t>
            </a:r>
            <a:r>
              <a:rPr lang="it-IT" i="1" kern="1200" baseline="-25000" err="1">
                <a:solidFill>
                  <a:schemeClr val="tx1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artif</a:t>
            </a:r>
            <a:r>
              <a:rPr lang="it-IT" i="1" kern="1200">
                <a:solidFill>
                  <a:schemeClr val="tx1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(t) </a:t>
            </a:r>
            <a:r>
              <a:rPr lang="it-IT" kern="1200" err="1">
                <a:solidFill>
                  <a:schemeClr val="tx1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is</a:t>
            </a:r>
            <a:r>
              <a:rPr lang="it-IT" kern="1200">
                <a:solidFill>
                  <a:schemeClr val="tx1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the </a:t>
            </a:r>
            <a:r>
              <a:rPr lang="it-IT" kern="1200" err="1">
                <a:solidFill>
                  <a:schemeClr val="tx1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noise</a:t>
            </a:r>
            <a:r>
              <a:rPr lang="it-IT" kern="1200">
                <a:solidFill>
                  <a:schemeClr val="tx1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 due to </a:t>
            </a:r>
            <a:r>
              <a:rPr lang="it-IT" kern="1200" err="1">
                <a:solidFill>
                  <a:schemeClr val="tx1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artifacts</a:t>
            </a:r>
            <a:r>
              <a:rPr lang="it-IT" kern="1200">
                <a:solidFill>
                  <a:schemeClr val="tx1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it-IT" kern="1200" err="1">
                <a:solidFill>
                  <a:schemeClr val="tx1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created</a:t>
            </a:r>
            <a:r>
              <a:rPr lang="it-IT" kern="1200">
                <a:solidFill>
                  <a:schemeClr val="tx1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by the </a:t>
            </a:r>
            <a:r>
              <a:rPr lang="it-IT" kern="1200" err="1">
                <a:solidFill>
                  <a:schemeClr val="tx1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separation</a:t>
            </a:r>
            <a:r>
              <a:rPr lang="it-IT" kern="1200">
                <a:solidFill>
                  <a:schemeClr val="tx1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 </a:t>
            </a:r>
            <a:r>
              <a:rPr lang="it-IT" kern="1200" err="1">
                <a:solidFill>
                  <a:schemeClr val="tx1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process</a:t>
            </a:r>
            <a:endParaRPr lang="it-I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C6E346-46E1-5FDC-B806-9E90598D164C}"/>
              </a:ext>
            </a:extLst>
          </p:cNvPr>
          <p:cNvSpPr/>
          <p:nvPr/>
        </p:nvSpPr>
        <p:spPr>
          <a:xfrm>
            <a:off x="207129" y="6294709"/>
            <a:ext cx="3288809" cy="424125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163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 anchor="t">
            <a:normAutofit/>
          </a:bodyPr>
          <a:lstStyle/>
          <a:p>
            <a:r>
              <a:rPr lang="it-IT" err="1"/>
              <a:t>Validation</a:t>
            </a:r>
            <a:r>
              <a:rPr lang="it-IT"/>
              <a:t> (2)</a:t>
            </a:r>
          </a:p>
        </p:txBody>
      </p:sp>
      <p:pic>
        <p:nvPicPr>
          <p:cNvPr id="6" name="Immagine 5" descr="Immagine che contiene testo, Carattere, bianco, calligrafia&#10;&#10;Descrizione generata automaticamente">
            <a:extLst>
              <a:ext uri="{FF2B5EF4-FFF2-40B4-BE49-F238E27FC236}">
                <a16:creationId xmlns:a16="http://schemas.microsoft.com/office/drawing/2014/main" id="{7F80EB67-1119-1091-6C05-1E02277EE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69616"/>
            <a:ext cx="2565085" cy="659384"/>
          </a:xfrm>
          <a:prstGeom prst="rect">
            <a:avLst/>
          </a:prstGeom>
          <a:ln>
            <a:noFill/>
          </a:ln>
        </p:spPr>
      </p:pic>
      <p:pic>
        <p:nvPicPr>
          <p:cNvPr id="9" name="Immagine 8" descr="Immagine che contiene Carattere, testo, bianco, Elementi grafici&#10;&#10;Descrizione generata automaticamente">
            <a:extLst>
              <a:ext uri="{FF2B5EF4-FFF2-40B4-BE49-F238E27FC236}">
                <a16:creationId xmlns:a16="http://schemas.microsoft.com/office/drawing/2014/main" id="{B49DDBAD-616A-62C3-004C-C735241AC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925888"/>
            <a:ext cx="2104172" cy="736736"/>
          </a:xfrm>
          <a:prstGeom prst="rect">
            <a:avLst/>
          </a:prstGeom>
          <a:ln>
            <a:noFill/>
          </a:ln>
        </p:spPr>
      </p:pic>
      <p:pic>
        <p:nvPicPr>
          <p:cNvPr id="10" name="Immagine 9" descr="Immagine che contiene Carattere, testo, bianco, calligrafia&#10;&#10;Descrizione generata automaticamente">
            <a:extLst>
              <a:ext uri="{FF2B5EF4-FFF2-40B4-BE49-F238E27FC236}">
                <a16:creationId xmlns:a16="http://schemas.microsoft.com/office/drawing/2014/main" id="{BF0F37BD-5E18-28B3-4B78-224DB6E35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870" y="2770121"/>
            <a:ext cx="2545046" cy="658879"/>
          </a:xfrm>
          <a:prstGeom prst="rect">
            <a:avLst/>
          </a:prstGeom>
          <a:ln>
            <a:noFill/>
          </a:ln>
        </p:spPr>
      </p:pic>
      <p:pic>
        <p:nvPicPr>
          <p:cNvPr id="11" name="Immagine 10" descr="Immagine che contiene Carattere, testo, calligrafia, bianco&#10;&#10;Descrizione generata automaticamente">
            <a:extLst>
              <a:ext uri="{FF2B5EF4-FFF2-40B4-BE49-F238E27FC236}">
                <a16:creationId xmlns:a16="http://schemas.microsoft.com/office/drawing/2014/main" id="{06067DBF-6D4E-16ED-572A-40DC264E0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1870" y="4929442"/>
            <a:ext cx="2214390" cy="649998"/>
          </a:xfrm>
          <a:prstGeom prst="rect">
            <a:avLst/>
          </a:prstGeom>
          <a:ln>
            <a:noFill/>
          </a:ln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F4B2637-655B-9EDD-0E6A-4F5284C446A9}"/>
              </a:ext>
            </a:extLst>
          </p:cNvPr>
          <p:cNvSpPr txBox="1"/>
          <p:nvPr/>
        </p:nvSpPr>
        <p:spPr>
          <a:xfrm>
            <a:off x="457775" y="1957991"/>
            <a:ext cx="3760657" cy="8027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364349">
              <a:spcAft>
                <a:spcPts val="520"/>
              </a:spcAft>
            </a:pPr>
            <a:r>
              <a:rPr lang="it-IT" sz="1400" b="1" kern="1200">
                <a:solidFill>
                  <a:schemeClr val="tx1"/>
                </a:solidFill>
                <a:latin typeface="Arial"/>
                <a:ea typeface="+mn-ea"/>
                <a:cs typeface="Calibri"/>
              </a:rPr>
              <a:t>Source-to-</a:t>
            </a:r>
            <a:r>
              <a:rPr lang="it-IT" sz="1400" b="1" kern="1200" err="1">
                <a:solidFill>
                  <a:schemeClr val="tx1"/>
                </a:solidFill>
                <a:latin typeface="Arial"/>
                <a:ea typeface="+mn-ea"/>
                <a:cs typeface="Calibri"/>
              </a:rPr>
              <a:t>Distortion</a:t>
            </a:r>
            <a:r>
              <a:rPr lang="it-IT" sz="1400" b="1" kern="1200">
                <a:solidFill>
                  <a:schemeClr val="tx1"/>
                </a:solidFill>
                <a:latin typeface="Arial"/>
                <a:ea typeface="+mn-ea"/>
                <a:cs typeface="Calibri"/>
              </a:rPr>
              <a:t> Ratio (SDR):</a:t>
            </a:r>
          </a:p>
          <a:p>
            <a:pPr defTabSz="364349">
              <a:spcAft>
                <a:spcPts val="520"/>
              </a:spcAft>
            </a:pPr>
            <a:r>
              <a:rPr lang="it-IT" sz="1400" kern="1200" err="1">
                <a:solidFill>
                  <a:schemeClr val="tx1"/>
                </a:solidFill>
                <a:latin typeface="Arial"/>
                <a:ea typeface="+mn-lt"/>
                <a:cs typeface="+mn-lt"/>
              </a:rPr>
              <a:t>original</a:t>
            </a:r>
            <a:r>
              <a:rPr lang="it-IT" sz="1400" kern="1200">
                <a:solidFill>
                  <a:schemeClr val="tx1"/>
                </a:solidFill>
                <a:latin typeface="Arial"/>
                <a:ea typeface="+mn-lt"/>
                <a:cs typeface="+mn-lt"/>
              </a:rPr>
              <a:t> source </a:t>
            </a:r>
            <a:r>
              <a:rPr lang="it-IT" sz="1400" kern="1200" err="1">
                <a:solidFill>
                  <a:schemeClr val="tx1"/>
                </a:solidFill>
                <a:latin typeface="Arial"/>
                <a:ea typeface="+mn-lt"/>
                <a:cs typeface="+mn-lt"/>
              </a:rPr>
              <a:t>signal</a:t>
            </a:r>
            <a:r>
              <a:rPr lang="it-IT" sz="1400" kern="1200">
                <a:solidFill>
                  <a:schemeClr val="tx1"/>
                </a:solidFill>
                <a:latin typeface="Arial"/>
                <a:ea typeface="+mn-lt"/>
                <a:cs typeface="+mn-lt"/>
              </a:rPr>
              <a:t> to the </a:t>
            </a:r>
            <a:r>
              <a:rPr lang="it-IT" sz="1400" kern="1200" err="1">
                <a:solidFill>
                  <a:schemeClr val="tx1"/>
                </a:solidFill>
                <a:latin typeface="Arial"/>
                <a:ea typeface="+mn-lt"/>
                <a:cs typeface="+mn-lt"/>
              </a:rPr>
              <a:t>total</a:t>
            </a:r>
            <a:r>
              <a:rPr lang="it-IT" sz="1400" kern="1200">
                <a:solidFill>
                  <a:schemeClr val="tx1"/>
                </a:solidFill>
                <a:latin typeface="Arial"/>
                <a:ea typeface="+mn-lt"/>
                <a:cs typeface="+mn-lt"/>
              </a:rPr>
              <a:t> </a:t>
            </a:r>
            <a:r>
              <a:rPr lang="it-IT" sz="1400" kern="1200" err="1">
                <a:solidFill>
                  <a:schemeClr val="tx1"/>
                </a:solidFill>
                <a:latin typeface="Arial"/>
                <a:ea typeface="+mn-lt"/>
                <a:cs typeface="+mn-lt"/>
              </a:rPr>
              <a:t>distortion</a:t>
            </a:r>
            <a:r>
              <a:rPr lang="it-IT" sz="1400" kern="1200">
                <a:solidFill>
                  <a:schemeClr val="tx1"/>
                </a:solidFill>
                <a:latin typeface="Arial"/>
                <a:ea typeface="+mn-lt"/>
                <a:cs typeface="+mn-lt"/>
              </a:rPr>
              <a:t> </a:t>
            </a:r>
            <a:r>
              <a:rPr lang="it-IT" sz="1400" kern="1200" err="1">
                <a:solidFill>
                  <a:schemeClr val="tx1"/>
                </a:solidFill>
                <a:latin typeface="Arial"/>
                <a:ea typeface="+mn-lt"/>
                <a:cs typeface="+mn-lt"/>
              </a:rPr>
              <a:t>present</a:t>
            </a:r>
            <a:r>
              <a:rPr lang="it-IT" sz="1400" kern="1200">
                <a:solidFill>
                  <a:schemeClr val="tx1"/>
                </a:solidFill>
                <a:latin typeface="Arial"/>
                <a:ea typeface="+mn-lt"/>
                <a:cs typeface="+mn-lt"/>
              </a:rPr>
              <a:t> in the </a:t>
            </a:r>
            <a:r>
              <a:rPr lang="it-IT" sz="1400" kern="1200" err="1">
                <a:solidFill>
                  <a:schemeClr val="tx1"/>
                </a:solidFill>
                <a:latin typeface="Arial"/>
                <a:ea typeface="+mn-lt"/>
                <a:cs typeface="+mn-lt"/>
              </a:rPr>
              <a:t>estimated</a:t>
            </a:r>
            <a:r>
              <a:rPr lang="it-IT" sz="1400" kern="1200">
                <a:solidFill>
                  <a:schemeClr val="tx1"/>
                </a:solidFill>
                <a:latin typeface="Arial"/>
                <a:ea typeface="+mn-lt"/>
                <a:cs typeface="+mn-lt"/>
              </a:rPr>
              <a:t> source</a:t>
            </a:r>
            <a:endParaRPr lang="it-IT" sz="1400">
              <a:latin typeface="Arial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ACA1944-FB81-E72C-5BBB-D26FF3B6FD42}"/>
              </a:ext>
            </a:extLst>
          </p:cNvPr>
          <p:cNvSpPr txBox="1"/>
          <p:nvPr/>
        </p:nvSpPr>
        <p:spPr>
          <a:xfrm>
            <a:off x="457200" y="4126658"/>
            <a:ext cx="3761232" cy="8027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364349">
              <a:spcAft>
                <a:spcPts val="520"/>
              </a:spcAft>
            </a:pPr>
            <a:r>
              <a:rPr lang="it-IT" sz="1400" b="1" kern="1200">
                <a:solidFill>
                  <a:schemeClr val="tx1"/>
                </a:solidFill>
                <a:latin typeface="Arial"/>
                <a:ea typeface="+mn-lt"/>
                <a:cs typeface="+mn-lt"/>
              </a:rPr>
              <a:t>Source-to-</a:t>
            </a:r>
            <a:r>
              <a:rPr lang="it-IT" sz="1400" b="1" kern="1200" err="1">
                <a:solidFill>
                  <a:schemeClr val="tx1"/>
                </a:solidFill>
                <a:latin typeface="Arial"/>
                <a:ea typeface="+mn-lt"/>
                <a:cs typeface="+mn-lt"/>
              </a:rPr>
              <a:t>Interference</a:t>
            </a:r>
            <a:r>
              <a:rPr lang="it-IT" sz="1400" b="1" kern="1200">
                <a:solidFill>
                  <a:schemeClr val="tx1"/>
                </a:solidFill>
                <a:latin typeface="Arial"/>
                <a:ea typeface="+mn-lt"/>
                <a:cs typeface="+mn-lt"/>
              </a:rPr>
              <a:t> Ratio (SIR): </a:t>
            </a:r>
            <a:endParaRPr lang="it-IT" sz="1400" kern="1200">
              <a:solidFill>
                <a:schemeClr val="tx1"/>
              </a:solidFill>
              <a:latin typeface="Arial"/>
              <a:ea typeface="+mn-lt"/>
              <a:cs typeface="Arial"/>
            </a:endParaRPr>
          </a:p>
          <a:p>
            <a:pPr defTabSz="364349">
              <a:spcAft>
                <a:spcPts val="520"/>
              </a:spcAft>
            </a:pPr>
            <a:r>
              <a:rPr lang="it-IT" sz="1400" kern="1200" err="1">
                <a:solidFill>
                  <a:schemeClr val="tx1"/>
                </a:solidFill>
                <a:latin typeface="Arial"/>
                <a:ea typeface="+mn-lt"/>
                <a:cs typeface="+mn-lt"/>
              </a:rPr>
              <a:t>how</a:t>
            </a:r>
            <a:r>
              <a:rPr lang="it-IT" sz="1400" kern="1200">
                <a:solidFill>
                  <a:schemeClr val="tx1"/>
                </a:solidFill>
                <a:latin typeface="Arial"/>
                <a:ea typeface="+mn-lt"/>
                <a:cs typeface="+mn-lt"/>
              </a:rPr>
              <a:t> </a:t>
            </a:r>
            <a:r>
              <a:rPr lang="it-IT" sz="1400" kern="1200" err="1">
                <a:solidFill>
                  <a:schemeClr val="tx1"/>
                </a:solidFill>
                <a:latin typeface="Arial"/>
                <a:ea typeface="+mn-lt"/>
                <a:cs typeface="+mn-lt"/>
              </a:rPr>
              <a:t>well</a:t>
            </a:r>
            <a:r>
              <a:rPr lang="it-IT" sz="1400" kern="1200">
                <a:solidFill>
                  <a:schemeClr val="tx1"/>
                </a:solidFill>
                <a:latin typeface="Arial"/>
                <a:ea typeface="+mn-lt"/>
                <a:cs typeface="+mn-lt"/>
              </a:rPr>
              <a:t> the </a:t>
            </a:r>
            <a:r>
              <a:rPr lang="it-IT" sz="1400" kern="1200" err="1">
                <a:solidFill>
                  <a:schemeClr val="tx1"/>
                </a:solidFill>
                <a:latin typeface="Arial"/>
                <a:ea typeface="+mn-lt"/>
                <a:cs typeface="+mn-lt"/>
              </a:rPr>
              <a:t>separation</a:t>
            </a:r>
            <a:r>
              <a:rPr lang="it-IT" sz="1400" kern="1200">
                <a:solidFill>
                  <a:schemeClr val="tx1"/>
                </a:solidFill>
                <a:latin typeface="Arial"/>
                <a:ea typeface="+mn-lt"/>
                <a:cs typeface="+mn-lt"/>
              </a:rPr>
              <a:t> </a:t>
            </a:r>
            <a:r>
              <a:rPr lang="it-IT" sz="1400" kern="1200" err="1">
                <a:solidFill>
                  <a:schemeClr val="tx1"/>
                </a:solidFill>
                <a:latin typeface="Arial"/>
                <a:ea typeface="+mn-lt"/>
                <a:cs typeface="+mn-lt"/>
              </a:rPr>
              <a:t>process</a:t>
            </a:r>
            <a:r>
              <a:rPr lang="it-IT" sz="1400" kern="1200">
                <a:solidFill>
                  <a:schemeClr val="tx1"/>
                </a:solidFill>
                <a:latin typeface="Arial"/>
                <a:ea typeface="+mn-lt"/>
                <a:cs typeface="+mn-lt"/>
              </a:rPr>
              <a:t> </a:t>
            </a:r>
            <a:r>
              <a:rPr lang="it-IT" sz="1400" kern="1200" err="1">
                <a:solidFill>
                  <a:schemeClr val="tx1"/>
                </a:solidFill>
                <a:latin typeface="Arial"/>
                <a:ea typeface="+mn-lt"/>
                <a:cs typeface="+mn-lt"/>
              </a:rPr>
              <a:t>has</a:t>
            </a:r>
            <a:r>
              <a:rPr lang="it-IT" sz="1400" kern="1200">
                <a:solidFill>
                  <a:schemeClr val="tx1"/>
                </a:solidFill>
                <a:latin typeface="Arial"/>
                <a:ea typeface="+mn-lt"/>
                <a:cs typeface="+mn-lt"/>
              </a:rPr>
              <a:t> </a:t>
            </a:r>
            <a:r>
              <a:rPr lang="it-IT" sz="1400" kern="1200" err="1">
                <a:solidFill>
                  <a:schemeClr val="tx1"/>
                </a:solidFill>
                <a:latin typeface="Arial"/>
                <a:ea typeface="+mn-lt"/>
                <a:cs typeface="+mn-lt"/>
              </a:rPr>
              <a:t>isolated</a:t>
            </a:r>
            <a:r>
              <a:rPr lang="it-IT" sz="1400" kern="1200">
                <a:solidFill>
                  <a:schemeClr val="tx1"/>
                </a:solidFill>
                <a:latin typeface="Arial"/>
                <a:ea typeface="+mn-lt"/>
                <a:cs typeface="+mn-lt"/>
              </a:rPr>
              <a:t> the target source from </a:t>
            </a:r>
            <a:r>
              <a:rPr lang="it-IT" sz="1400" kern="1200" err="1">
                <a:solidFill>
                  <a:schemeClr val="tx1"/>
                </a:solidFill>
                <a:latin typeface="Arial"/>
                <a:ea typeface="+mn-lt"/>
                <a:cs typeface="+mn-lt"/>
              </a:rPr>
              <a:t>interfering</a:t>
            </a:r>
            <a:r>
              <a:rPr lang="it-IT" sz="1400" kern="1200">
                <a:solidFill>
                  <a:schemeClr val="tx1"/>
                </a:solidFill>
                <a:latin typeface="Arial"/>
                <a:ea typeface="+mn-lt"/>
                <a:cs typeface="+mn-lt"/>
              </a:rPr>
              <a:t> </a:t>
            </a:r>
            <a:r>
              <a:rPr lang="it-IT" sz="1400" kern="1200" err="1">
                <a:solidFill>
                  <a:schemeClr val="tx1"/>
                </a:solidFill>
                <a:latin typeface="Arial"/>
                <a:ea typeface="+mn-lt"/>
                <a:cs typeface="+mn-lt"/>
              </a:rPr>
              <a:t>sources</a:t>
            </a:r>
            <a:endParaRPr lang="it-IT" sz="1400">
              <a:latin typeface="Arial"/>
              <a:cs typeface="Arial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B40C295-5BEE-99EA-C37D-40295B560688}"/>
              </a:ext>
            </a:extLst>
          </p:cNvPr>
          <p:cNvSpPr txBox="1"/>
          <p:nvPr/>
        </p:nvSpPr>
        <p:spPr>
          <a:xfrm>
            <a:off x="4781870" y="1957991"/>
            <a:ext cx="3904355" cy="8027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364349">
              <a:spcAft>
                <a:spcPts val="520"/>
              </a:spcAft>
            </a:pPr>
            <a:r>
              <a:rPr lang="it-IT" sz="1400" b="1" kern="1200">
                <a:solidFill>
                  <a:schemeClr val="tx1"/>
                </a:solidFill>
                <a:latin typeface="Arial"/>
                <a:ea typeface="+mn-ea"/>
                <a:cs typeface="Calibri"/>
              </a:rPr>
              <a:t>Source-to-</a:t>
            </a:r>
            <a:r>
              <a:rPr lang="it-IT" sz="1400" b="1" kern="1200" err="1">
                <a:solidFill>
                  <a:schemeClr val="tx1"/>
                </a:solidFill>
                <a:latin typeface="Arial"/>
                <a:ea typeface="+mn-ea"/>
                <a:cs typeface="Calibri"/>
              </a:rPr>
              <a:t>Artifact</a:t>
            </a:r>
            <a:r>
              <a:rPr lang="it-IT" sz="1400" b="1" kern="1200">
                <a:solidFill>
                  <a:schemeClr val="tx1"/>
                </a:solidFill>
                <a:latin typeface="Arial"/>
                <a:ea typeface="+mn-ea"/>
                <a:cs typeface="Calibri"/>
              </a:rPr>
              <a:t> Ratio (SAR):</a:t>
            </a:r>
          </a:p>
          <a:p>
            <a:pPr defTabSz="364349">
              <a:spcAft>
                <a:spcPts val="520"/>
              </a:spcAft>
            </a:pPr>
            <a:r>
              <a:rPr lang="it-IT" sz="1400" kern="1200" err="1">
                <a:solidFill>
                  <a:schemeClr val="tx1"/>
                </a:solidFill>
                <a:latin typeface="Arial"/>
                <a:ea typeface="+mn-lt"/>
                <a:cs typeface="+mn-lt"/>
              </a:rPr>
              <a:t>original</a:t>
            </a:r>
            <a:r>
              <a:rPr lang="it-IT" sz="1400" kern="1200">
                <a:solidFill>
                  <a:schemeClr val="tx1"/>
                </a:solidFill>
                <a:latin typeface="Arial"/>
                <a:ea typeface="+mn-lt"/>
                <a:cs typeface="+mn-lt"/>
              </a:rPr>
              <a:t> source </a:t>
            </a:r>
            <a:r>
              <a:rPr lang="it-IT" sz="1400" kern="1200" err="1">
                <a:solidFill>
                  <a:schemeClr val="tx1"/>
                </a:solidFill>
                <a:latin typeface="Arial"/>
                <a:ea typeface="+mn-lt"/>
                <a:cs typeface="+mn-lt"/>
              </a:rPr>
              <a:t>signal</a:t>
            </a:r>
            <a:r>
              <a:rPr lang="it-IT" sz="1400" kern="1200">
                <a:solidFill>
                  <a:schemeClr val="tx1"/>
                </a:solidFill>
                <a:latin typeface="Arial"/>
                <a:ea typeface="+mn-lt"/>
                <a:cs typeface="+mn-lt"/>
              </a:rPr>
              <a:t> to the </a:t>
            </a:r>
            <a:r>
              <a:rPr lang="it-IT" sz="1400" kern="1200" err="1">
                <a:solidFill>
                  <a:schemeClr val="tx1"/>
                </a:solidFill>
                <a:latin typeface="Arial"/>
                <a:ea typeface="+mn-lt"/>
                <a:cs typeface="+mn-lt"/>
              </a:rPr>
              <a:t>amount</a:t>
            </a:r>
            <a:r>
              <a:rPr lang="it-IT" sz="1400" kern="1200">
                <a:solidFill>
                  <a:schemeClr val="tx1"/>
                </a:solidFill>
                <a:latin typeface="Arial"/>
                <a:ea typeface="+mn-lt"/>
                <a:cs typeface="+mn-lt"/>
              </a:rPr>
              <a:t> of </a:t>
            </a:r>
            <a:r>
              <a:rPr lang="it-IT" sz="1400" kern="1200" err="1">
                <a:solidFill>
                  <a:schemeClr val="tx1"/>
                </a:solidFill>
                <a:latin typeface="Arial"/>
                <a:ea typeface="+mn-lt"/>
                <a:cs typeface="+mn-lt"/>
              </a:rPr>
              <a:t>artifacts</a:t>
            </a:r>
            <a:r>
              <a:rPr lang="it-IT" sz="1400" kern="1200">
                <a:solidFill>
                  <a:schemeClr val="tx1"/>
                </a:solidFill>
                <a:latin typeface="Arial"/>
                <a:ea typeface="+mn-lt"/>
                <a:cs typeface="+mn-lt"/>
              </a:rPr>
              <a:t> </a:t>
            </a:r>
            <a:r>
              <a:rPr lang="it-IT" sz="1400" kern="1200" err="1">
                <a:solidFill>
                  <a:schemeClr val="tx1"/>
                </a:solidFill>
                <a:latin typeface="Arial"/>
                <a:ea typeface="+mn-lt"/>
                <a:cs typeface="+mn-lt"/>
              </a:rPr>
              <a:t>present</a:t>
            </a:r>
            <a:r>
              <a:rPr lang="it-IT" sz="1400" kern="1200">
                <a:solidFill>
                  <a:schemeClr val="tx1"/>
                </a:solidFill>
                <a:latin typeface="Arial"/>
                <a:ea typeface="+mn-lt"/>
                <a:cs typeface="+mn-lt"/>
              </a:rPr>
              <a:t> in the </a:t>
            </a:r>
            <a:r>
              <a:rPr lang="it-IT" sz="1400" kern="1200" err="1">
                <a:solidFill>
                  <a:schemeClr val="tx1"/>
                </a:solidFill>
                <a:latin typeface="Arial"/>
                <a:ea typeface="+mn-lt"/>
                <a:cs typeface="+mn-lt"/>
              </a:rPr>
              <a:t>estimated</a:t>
            </a:r>
            <a:r>
              <a:rPr lang="it-IT" sz="1400" kern="1200">
                <a:solidFill>
                  <a:schemeClr val="tx1"/>
                </a:solidFill>
                <a:latin typeface="Arial"/>
                <a:ea typeface="+mn-lt"/>
                <a:cs typeface="+mn-lt"/>
              </a:rPr>
              <a:t> source</a:t>
            </a:r>
            <a:endParaRPr lang="it-IT" sz="1400">
              <a:latin typeface="Arial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DA54520-1B66-4E8F-B355-553ED4179804}"/>
              </a:ext>
            </a:extLst>
          </p:cNvPr>
          <p:cNvSpPr txBox="1"/>
          <p:nvPr/>
        </p:nvSpPr>
        <p:spPr>
          <a:xfrm>
            <a:off x="4781870" y="4126658"/>
            <a:ext cx="3904930" cy="8027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364349">
              <a:spcAft>
                <a:spcPts val="520"/>
              </a:spcAft>
            </a:pPr>
            <a:r>
              <a:rPr lang="it-IT" sz="1400" b="1" kern="1200">
                <a:solidFill>
                  <a:schemeClr val="tx1"/>
                </a:solidFill>
                <a:latin typeface="Arial"/>
                <a:ea typeface="+mn-ea"/>
                <a:cs typeface="Calibri"/>
              </a:rPr>
              <a:t>Source-to-</a:t>
            </a:r>
            <a:r>
              <a:rPr lang="it-IT" sz="1400" b="1" kern="1200" err="1">
                <a:solidFill>
                  <a:schemeClr val="tx1"/>
                </a:solidFill>
                <a:latin typeface="Arial"/>
                <a:ea typeface="+mn-ea"/>
                <a:cs typeface="Calibri"/>
              </a:rPr>
              <a:t>Noise</a:t>
            </a:r>
            <a:r>
              <a:rPr lang="it-IT" sz="1400" b="1" kern="1200">
                <a:solidFill>
                  <a:schemeClr val="tx1"/>
                </a:solidFill>
                <a:latin typeface="Arial"/>
                <a:ea typeface="+mn-ea"/>
                <a:cs typeface="Calibri"/>
              </a:rPr>
              <a:t> Ratio (SNR):</a:t>
            </a:r>
          </a:p>
          <a:p>
            <a:pPr defTabSz="364349">
              <a:spcAft>
                <a:spcPts val="520"/>
              </a:spcAft>
            </a:pPr>
            <a:r>
              <a:rPr lang="it-IT" sz="1400" kern="1200" err="1">
                <a:solidFill>
                  <a:schemeClr val="tx1"/>
                </a:solidFill>
                <a:latin typeface="Arial"/>
                <a:ea typeface="+mn-lt"/>
                <a:cs typeface="Arial"/>
              </a:rPr>
              <a:t>measures</a:t>
            </a:r>
            <a:r>
              <a:rPr lang="it-IT" sz="1400" kern="1200">
                <a:solidFill>
                  <a:schemeClr val="tx1"/>
                </a:solidFill>
                <a:latin typeface="Arial"/>
                <a:ea typeface="+mn-lt"/>
                <a:cs typeface="Arial"/>
              </a:rPr>
              <a:t> the </a:t>
            </a:r>
            <a:r>
              <a:rPr lang="it-IT" sz="1400" kern="1200" err="1">
                <a:solidFill>
                  <a:schemeClr val="tx1"/>
                </a:solidFill>
                <a:latin typeface="Arial"/>
                <a:ea typeface="+mn-lt"/>
                <a:cs typeface="Arial"/>
              </a:rPr>
              <a:t>total</a:t>
            </a:r>
            <a:r>
              <a:rPr lang="it-IT" sz="1400" kern="1200">
                <a:solidFill>
                  <a:schemeClr val="tx1"/>
                </a:solidFill>
                <a:latin typeface="Arial"/>
                <a:ea typeface="+mn-lt"/>
                <a:cs typeface="Arial"/>
              </a:rPr>
              <a:t> </a:t>
            </a:r>
            <a:r>
              <a:rPr lang="it-IT" sz="1400" kern="1200" err="1">
                <a:solidFill>
                  <a:schemeClr val="tx1"/>
                </a:solidFill>
                <a:latin typeface="Arial"/>
                <a:ea typeface="+mn-lt"/>
                <a:cs typeface="Arial"/>
              </a:rPr>
              <a:t>amount</a:t>
            </a:r>
            <a:r>
              <a:rPr lang="it-IT" sz="1400" kern="1200">
                <a:solidFill>
                  <a:schemeClr val="tx1"/>
                </a:solidFill>
                <a:latin typeface="Arial"/>
                <a:ea typeface="+mn-lt"/>
                <a:cs typeface="Arial"/>
              </a:rPr>
              <a:t> of </a:t>
            </a:r>
            <a:r>
              <a:rPr lang="it-IT" sz="1400" kern="1200" err="1">
                <a:solidFill>
                  <a:schemeClr val="tx1"/>
                </a:solidFill>
                <a:latin typeface="Arial"/>
                <a:ea typeface="+mn-lt"/>
                <a:cs typeface="Arial"/>
              </a:rPr>
              <a:t>noise</a:t>
            </a:r>
            <a:r>
              <a:rPr lang="it-IT" sz="1400" kern="1200">
                <a:solidFill>
                  <a:schemeClr val="tx1"/>
                </a:solidFill>
                <a:latin typeface="Arial"/>
                <a:ea typeface="+mn-lt"/>
                <a:cs typeface="Arial"/>
              </a:rPr>
              <a:t> relative to the </a:t>
            </a:r>
            <a:r>
              <a:rPr lang="it-IT" sz="1400" kern="1200" err="1">
                <a:solidFill>
                  <a:schemeClr val="tx1"/>
                </a:solidFill>
                <a:latin typeface="Arial"/>
                <a:ea typeface="+mn-lt"/>
                <a:cs typeface="Arial"/>
              </a:rPr>
              <a:t>original</a:t>
            </a:r>
            <a:r>
              <a:rPr lang="it-IT" sz="1400" kern="1200">
                <a:solidFill>
                  <a:schemeClr val="tx1"/>
                </a:solidFill>
                <a:latin typeface="Arial"/>
                <a:ea typeface="+mn-lt"/>
                <a:cs typeface="Arial"/>
              </a:rPr>
              <a:t> source </a:t>
            </a:r>
            <a:r>
              <a:rPr lang="it-IT" sz="1400" kern="1200" err="1">
                <a:solidFill>
                  <a:schemeClr val="tx1"/>
                </a:solidFill>
                <a:latin typeface="Arial"/>
                <a:ea typeface="+mn-lt"/>
                <a:cs typeface="Arial"/>
              </a:rPr>
              <a:t>signal</a:t>
            </a:r>
            <a:r>
              <a:rPr lang="it-IT" sz="1400" kern="1200">
                <a:solidFill>
                  <a:schemeClr val="tx1"/>
                </a:solidFill>
                <a:latin typeface="Arial"/>
                <a:ea typeface="+mn-lt"/>
                <a:cs typeface="Arial"/>
              </a:rPr>
              <a:t> </a:t>
            </a:r>
            <a:r>
              <a:rPr lang="it-IT" sz="1400" kern="1200" err="1">
                <a:solidFill>
                  <a:schemeClr val="tx1"/>
                </a:solidFill>
                <a:latin typeface="Arial"/>
                <a:ea typeface="+mn-lt"/>
                <a:cs typeface="Arial"/>
              </a:rPr>
              <a:t>defined</a:t>
            </a:r>
            <a:r>
              <a:rPr lang="it-IT" sz="1400" kern="1200">
                <a:solidFill>
                  <a:schemeClr val="tx1"/>
                </a:solidFill>
                <a:latin typeface="Arial"/>
                <a:ea typeface="+mn-lt"/>
                <a:cs typeface="Arial"/>
              </a:rPr>
              <a:t> by </a:t>
            </a:r>
            <a:r>
              <a:rPr lang="it-IT" sz="1400" kern="1200" err="1">
                <a:solidFill>
                  <a:schemeClr val="tx1"/>
                </a:solidFill>
                <a:latin typeface="Arial"/>
                <a:ea typeface="+mn-lt"/>
                <a:cs typeface="Arial"/>
              </a:rPr>
              <a:t>difference</a:t>
            </a:r>
            <a:endParaRPr lang="it-IT" sz="1400">
              <a:latin typeface="Arial"/>
              <a:ea typeface="+mn-lt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CCAA67-8AF2-B487-A4D9-56E9073844D2}"/>
              </a:ext>
            </a:extLst>
          </p:cNvPr>
          <p:cNvSpPr/>
          <p:nvPr/>
        </p:nvSpPr>
        <p:spPr>
          <a:xfrm>
            <a:off x="207129" y="6294709"/>
            <a:ext cx="3288809" cy="424125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4296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 anchor="t">
            <a:normAutofit/>
          </a:bodyPr>
          <a:lstStyle/>
          <a:p>
            <a:r>
              <a:rPr lang="it-IT" err="1"/>
              <a:t>Experimental</a:t>
            </a:r>
            <a:r>
              <a:rPr lang="it-IT"/>
              <a:t> </a:t>
            </a:r>
            <a:r>
              <a:rPr lang="it-IT" err="1"/>
              <a:t>Scenarios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2D53C6C5-B3BA-AD19-F5F4-734B708E40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4812465"/>
              </p:ext>
            </p:extLst>
          </p:nvPr>
        </p:nvGraphicFramePr>
        <p:xfrm>
          <a:off x="457200" y="1600200"/>
          <a:ext cx="8323726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35A23A6D-4AD5-3587-B64A-505F0FA5EA2C}"/>
              </a:ext>
            </a:extLst>
          </p:cNvPr>
          <p:cNvSpPr/>
          <p:nvPr/>
        </p:nvSpPr>
        <p:spPr>
          <a:xfrm>
            <a:off x="207129" y="6294709"/>
            <a:ext cx="3288809" cy="424125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5719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Scenario 1: Ideal cocktail-party (1)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28E1B90-C228-9E71-804E-E714FE92592B}"/>
              </a:ext>
            </a:extLst>
          </p:cNvPr>
          <p:cNvSpPr txBox="1"/>
          <p:nvPr/>
        </p:nvSpPr>
        <p:spPr>
          <a:xfrm>
            <a:off x="103481" y="1413588"/>
            <a:ext cx="2529991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2885" indent="-222885">
              <a:buFont typeface="Arial,Sans-Serif"/>
              <a:buChar char="•"/>
            </a:pPr>
            <a:r>
              <a:rPr lang="it-IT" sz="1400">
                <a:latin typeface="Arial" panose="020B0604020202020204" pitchFamily="34" charset="0"/>
                <a:cs typeface="Arial" panose="020B0604020202020204" pitchFamily="34" charset="0"/>
              </a:rPr>
              <a:t>N=3 human-voice sources​</a:t>
            </a:r>
          </a:p>
        </p:txBody>
      </p:sp>
      <p:pic>
        <p:nvPicPr>
          <p:cNvPr id="7" name="Immagine 6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12A225F8-A7DF-0C20-525A-62115B2096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747" y="1871605"/>
            <a:ext cx="7658393" cy="3348314"/>
          </a:xfrm>
          <a:prstGeom prst="rect">
            <a:avLst/>
          </a:prstGeom>
        </p:spPr>
      </p:pic>
      <p:pic>
        <p:nvPicPr>
          <p:cNvPr id="3" name="voice1" descr="voice1">
            <a:hlinkClick r:id="" action="ppaction://media"/>
            <a:extLst>
              <a:ext uri="{FF2B5EF4-FFF2-40B4-BE49-F238E27FC236}">
                <a16:creationId xmlns:a16="http://schemas.microsoft.com/office/drawing/2014/main" id="{9AAAD810-4FF2-2F45-B78C-9B4E877A4F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03" y="4296347"/>
            <a:ext cx="619444" cy="619444"/>
          </a:xfrm>
          <a:prstGeom prst="rect">
            <a:avLst/>
          </a:prstGeom>
        </p:spPr>
      </p:pic>
      <p:pic>
        <p:nvPicPr>
          <p:cNvPr id="5" name="voice2" descr="voice2">
            <a:hlinkClick r:id="" action="ppaction://media"/>
            <a:extLst>
              <a:ext uri="{FF2B5EF4-FFF2-40B4-BE49-F238E27FC236}">
                <a16:creationId xmlns:a16="http://schemas.microsoft.com/office/drawing/2014/main" id="{8A3A47C1-9918-D94E-8766-46B7CB43985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2662" y="2094984"/>
            <a:ext cx="619444" cy="619444"/>
          </a:xfrm>
          <a:prstGeom prst="rect">
            <a:avLst/>
          </a:prstGeom>
        </p:spPr>
      </p:pic>
      <p:pic>
        <p:nvPicPr>
          <p:cNvPr id="6" name="voice3" descr="voice3">
            <a:hlinkClick r:id="" action="ppaction://media"/>
            <a:extLst>
              <a:ext uri="{FF2B5EF4-FFF2-40B4-BE49-F238E27FC236}">
                <a16:creationId xmlns:a16="http://schemas.microsoft.com/office/drawing/2014/main" id="{B1F51175-B97C-A94F-9B33-544D621A872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21201" y="3202725"/>
            <a:ext cx="619444" cy="6194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C2B470-1802-C142-8622-73A03D929F3A}"/>
              </a:ext>
            </a:extLst>
          </p:cNvPr>
          <p:cNvSpPr txBox="1"/>
          <p:nvPr/>
        </p:nvSpPr>
        <p:spPr>
          <a:xfrm>
            <a:off x="103481" y="5389969"/>
            <a:ext cx="4195957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222885" indent="-222885">
              <a:buFont typeface="Arial,Sans-Serif"/>
              <a:buChar char="•"/>
            </a:pPr>
            <a:r>
              <a:rPr lang="it-IT" sz="1400">
                <a:latin typeface="Arial" panose="020B0604020202020204" pitchFamily="34" charset="0"/>
                <a:cs typeface="Arial" panose="020B0604020202020204" pitchFamily="34" charset="0"/>
              </a:rPr>
              <a:t>M=3 </a:t>
            </a:r>
            <a:r>
              <a:rPr lang="it-IT" sz="1400" err="1">
                <a:latin typeface="Arial" panose="020B0604020202020204" pitchFamily="34" charset="0"/>
                <a:cs typeface="Arial" panose="020B0604020202020204" pitchFamily="34" charset="0"/>
              </a:rPr>
              <a:t>mixtures</a:t>
            </a:r>
            <a:endParaRPr lang="it-IT" sz="140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pPr marL="222885" indent="-222885">
              <a:buFont typeface="Arial,Sans-Serif"/>
              <a:buChar char="•"/>
            </a:pPr>
            <a:r>
              <a:rPr lang="it-IT" sz="1400" b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Custom</a:t>
            </a:r>
            <a:r>
              <a:rPr lang="it-IT" sz="140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 mixing-</a:t>
            </a:r>
            <a:r>
              <a:rPr lang="it-IT" sz="140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matrix</a:t>
            </a:r>
            <a:r>
              <a:rPr lang="it-IT" sz="140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 (</a:t>
            </a:r>
            <a:r>
              <a:rPr lang="it-IT" sz="140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only</a:t>
            </a:r>
            <a:r>
              <a:rPr lang="it-IT" sz="140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it-IT" sz="140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amplitude</a:t>
            </a:r>
            <a:r>
              <a:rPr lang="it-IT" sz="140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 </a:t>
            </a:r>
            <a:r>
              <a:rPr lang="it-IT" sz="140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affected</a:t>
            </a:r>
            <a:r>
              <a:rPr lang="it-IT" sz="140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10" name="scenario1_mixture3" descr="scenario1_mixture3">
            <a:hlinkClick r:id="" action="ppaction://media"/>
            <a:extLst>
              <a:ext uri="{FF2B5EF4-FFF2-40B4-BE49-F238E27FC236}">
                <a16:creationId xmlns:a16="http://schemas.microsoft.com/office/drawing/2014/main" id="{8339B1DA-C416-E141-A5B7-8463D0531933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295652" y="5245179"/>
            <a:ext cx="812800" cy="812800"/>
          </a:xfrm>
          <a:prstGeom prst="rect">
            <a:avLst/>
          </a:prstGeom>
        </p:spPr>
      </p:pic>
      <p:sp>
        <p:nvSpPr>
          <p:cNvPr id="12" name="CasellaDiTesto 5">
            <a:extLst>
              <a:ext uri="{FF2B5EF4-FFF2-40B4-BE49-F238E27FC236}">
                <a16:creationId xmlns:a16="http://schemas.microsoft.com/office/drawing/2014/main" id="{4A76B542-97DB-1D33-9BBE-74092A5057C2}"/>
              </a:ext>
            </a:extLst>
          </p:cNvPr>
          <p:cNvSpPr txBox="1"/>
          <p:nvPr/>
        </p:nvSpPr>
        <p:spPr>
          <a:xfrm>
            <a:off x="6365621" y="5389969"/>
            <a:ext cx="930031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357576">
              <a:spcAft>
                <a:spcPts val="594"/>
              </a:spcAft>
            </a:pPr>
            <a:r>
              <a:rPr lang="it-IT" sz="140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one</a:t>
            </a:r>
            <a:r>
              <a:rPr lang="it-IT" sz="140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mix (of 3):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7C79E5-C44B-4BC7-EE60-C74319FA0B41}"/>
              </a:ext>
            </a:extLst>
          </p:cNvPr>
          <p:cNvSpPr/>
          <p:nvPr/>
        </p:nvSpPr>
        <p:spPr>
          <a:xfrm>
            <a:off x="207129" y="6294709"/>
            <a:ext cx="3288809" cy="424125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4892019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Scenario 1: Ideal cocktail-party (2)</a:t>
            </a:r>
          </a:p>
        </p:txBody>
      </p:sp>
      <p:pic>
        <p:nvPicPr>
          <p:cNvPr id="5" name="Immagine 4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A203F172-826E-C972-B506-2684EADB93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78" y="2636322"/>
            <a:ext cx="3951366" cy="2114784"/>
          </a:xfrm>
          <a:prstGeom prst="rect">
            <a:avLst/>
          </a:prstGeom>
        </p:spPr>
      </p:pic>
      <p:pic>
        <p:nvPicPr>
          <p:cNvPr id="6" name="Immagine 5" descr="Immagine che contiene testo, Carattere, schermata, diagramma&#10;&#10;Descrizione generata automaticamente">
            <a:extLst>
              <a:ext uri="{FF2B5EF4-FFF2-40B4-BE49-F238E27FC236}">
                <a16:creationId xmlns:a16="http://schemas.microsoft.com/office/drawing/2014/main" id="{EC5874A2-1B0F-F2E9-4894-644832E26E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3944" y="1474192"/>
            <a:ext cx="4947671" cy="4399200"/>
          </a:xfrm>
          <a:prstGeom prst="rect">
            <a:avLst/>
          </a:prstGeom>
        </p:spPr>
      </p:pic>
      <p:pic>
        <p:nvPicPr>
          <p:cNvPr id="4" name="scenario1_recover_voice1" descr="scenario1_recover_voice1">
            <a:hlinkClick r:id="" action="ppaction://media"/>
            <a:extLst>
              <a:ext uri="{FF2B5EF4-FFF2-40B4-BE49-F238E27FC236}">
                <a16:creationId xmlns:a16="http://schemas.microsoft.com/office/drawing/2014/main" id="{78E63479-A3F5-684E-A449-21B5E19B83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94110" y="4751106"/>
            <a:ext cx="643205" cy="643205"/>
          </a:xfrm>
          <a:prstGeom prst="rect">
            <a:avLst/>
          </a:prstGeom>
        </p:spPr>
      </p:pic>
      <p:pic>
        <p:nvPicPr>
          <p:cNvPr id="7" name="scenario1_recover_voice2" descr="scenario1_recover_voice2">
            <a:hlinkClick r:id="" action="ppaction://media"/>
            <a:extLst>
              <a:ext uri="{FF2B5EF4-FFF2-40B4-BE49-F238E27FC236}">
                <a16:creationId xmlns:a16="http://schemas.microsoft.com/office/drawing/2014/main" id="{29C16E9D-7918-1E4F-AD86-0B91CEC2F4F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90570" y="4751107"/>
            <a:ext cx="643205" cy="643205"/>
          </a:xfrm>
          <a:prstGeom prst="rect">
            <a:avLst/>
          </a:prstGeom>
        </p:spPr>
      </p:pic>
      <p:pic>
        <p:nvPicPr>
          <p:cNvPr id="8" name="scenario1_recover_voice3" descr="scenario1_recover_voice3">
            <a:hlinkClick r:id="" action="ppaction://media"/>
            <a:extLst>
              <a:ext uri="{FF2B5EF4-FFF2-40B4-BE49-F238E27FC236}">
                <a16:creationId xmlns:a16="http://schemas.microsoft.com/office/drawing/2014/main" id="{A709E7A7-12CE-1847-B6E9-CAC5B3B38F8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42340" y="4751107"/>
            <a:ext cx="643205" cy="6432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BDC3D2-0E21-EE4A-944D-B9C097E7F193}"/>
              </a:ext>
            </a:extLst>
          </p:cNvPr>
          <p:cNvSpPr txBox="1"/>
          <p:nvPr/>
        </p:nvSpPr>
        <p:spPr>
          <a:xfrm>
            <a:off x="390570" y="2013113"/>
            <a:ext cx="3117083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400" err="1">
                <a:latin typeface="Arial" panose="020B0604020202020204" pitchFamily="34" charset="0"/>
                <a:cs typeface="Arial" panose="020B0604020202020204" pitchFamily="34" charset="0"/>
              </a:rPr>
              <a:t>Sources</a:t>
            </a:r>
            <a:r>
              <a:rPr lang="it-IT" sz="1400"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it-IT" sz="1400" err="1">
                <a:latin typeface="Arial" panose="020B0604020202020204" pitchFamily="34" charset="0"/>
                <a:cs typeface="Arial" panose="020B0604020202020204" pitchFamily="34" charset="0"/>
              </a:rPr>
              <a:t>perfectly</a:t>
            </a:r>
            <a:r>
              <a:rPr lang="it-IT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400" err="1">
                <a:latin typeface="Arial" panose="020B0604020202020204" pitchFamily="34" charset="0"/>
                <a:cs typeface="Arial" panose="020B0604020202020204" pitchFamily="34" charset="0"/>
              </a:rPr>
              <a:t>reconstructed</a:t>
            </a:r>
            <a:r>
              <a:rPr lang="it-IT" sz="140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282B6C-89DC-8E30-5F70-00D5F556C158}"/>
              </a:ext>
            </a:extLst>
          </p:cNvPr>
          <p:cNvSpPr/>
          <p:nvPr/>
        </p:nvSpPr>
        <p:spPr>
          <a:xfrm>
            <a:off x="207129" y="6294709"/>
            <a:ext cx="3288809" cy="424125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6658033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 anchor="t">
            <a:normAutofit/>
          </a:bodyPr>
          <a:lstStyle/>
          <a:p>
            <a:r>
              <a:rPr lang="it-IT"/>
              <a:t>Scenario 2: Real cocktail-party (1)</a:t>
            </a:r>
          </a:p>
        </p:txBody>
      </p:sp>
      <p:pic>
        <p:nvPicPr>
          <p:cNvPr id="4" name="Segnaposto contenuto 3" descr="Immagine che contiene testo, schermata, diagramma, numero&#10;&#10;Descrizione generata automaticamente">
            <a:extLst>
              <a:ext uri="{FF2B5EF4-FFF2-40B4-BE49-F238E27FC236}">
                <a16:creationId xmlns:a16="http://schemas.microsoft.com/office/drawing/2014/main" id="{76EC3FE8-06F2-3D61-E6F3-4B611E3EA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21" y="2706731"/>
            <a:ext cx="3015552" cy="3141438"/>
          </a:xfrm>
          <a:prstGeom prst="rect">
            <a:avLst/>
          </a:prstGeom>
        </p:spPr>
      </p:pic>
      <p:pic>
        <p:nvPicPr>
          <p:cNvPr id="5" name="Immagine 4" descr="Immagine che contiene schermata, diagramma, cubo&#10;&#10;Descrizione generata automaticamente">
            <a:extLst>
              <a:ext uri="{FF2B5EF4-FFF2-40B4-BE49-F238E27FC236}">
                <a16:creationId xmlns:a16="http://schemas.microsoft.com/office/drawing/2014/main" id="{7A82BF3C-F7FA-2F6B-8CEF-A817FC4B2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862" y="2706730"/>
            <a:ext cx="3223217" cy="331782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ACA6231-B1FD-2390-086F-8976397366F9}"/>
              </a:ext>
            </a:extLst>
          </p:cNvPr>
          <p:cNvSpPr txBox="1"/>
          <p:nvPr/>
        </p:nvSpPr>
        <p:spPr>
          <a:xfrm>
            <a:off x="288521" y="1520127"/>
            <a:ext cx="3908725" cy="8925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2885" indent="-222885" defTabSz="357576">
              <a:spcAft>
                <a:spcPts val="594"/>
              </a:spcAft>
              <a:buFont typeface="Arial"/>
              <a:buChar char="•"/>
            </a:pPr>
            <a:r>
              <a:rPr lang="it-IT" sz="1400" kern="1200">
                <a:solidFill>
                  <a:schemeClr val="tx1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N=3 </a:t>
            </a:r>
            <a:r>
              <a:rPr lang="it-IT" sz="1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human-voice </a:t>
            </a:r>
            <a:r>
              <a:rPr lang="it-IT" sz="1400" kern="1200">
                <a:solidFill>
                  <a:schemeClr val="tx1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sources (</a:t>
            </a:r>
            <a:r>
              <a:rPr lang="it-IT" sz="1400" kern="1200" err="1">
                <a:solidFill>
                  <a:schemeClr val="tx1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same</a:t>
            </a:r>
            <a:r>
              <a:rPr lang="it-IT" sz="1400" kern="1200">
                <a:solidFill>
                  <a:schemeClr val="tx1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it-IT" sz="1400" kern="1200" err="1">
                <a:solidFill>
                  <a:schemeClr val="tx1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as</a:t>
            </a:r>
            <a:r>
              <a:rPr lang="it-IT" sz="1400" kern="1200">
                <a:solidFill>
                  <a:schemeClr val="tx1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it-IT" sz="1400" kern="1200" err="1">
                <a:solidFill>
                  <a:schemeClr val="tx1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before</a:t>
            </a:r>
            <a:r>
              <a:rPr lang="it-IT" sz="1400" kern="1200">
                <a:solidFill>
                  <a:schemeClr val="tx1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)</a:t>
            </a:r>
            <a:r>
              <a:rPr lang="it-IT" sz="1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endParaRPr lang="it-IT" sz="1400" kern="120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pPr marL="222885" indent="-222885" defTabSz="357576">
              <a:spcAft>
                <a:spcPts val="594"/>
              </a:spcAft>
              <a:buFont typeface="Arial"/>
              <a:buChar char="•"/>
            </a:pPr>
            <a:r>
              <a:rPr lang="it-IT" sz="1400" kern="1200">
                <a:latin typeface="Arial" panose="020B0604020202020204" pitchFamily="34" charset="0"/>
                <a:cs typeface="Arial" panose="020B0604020202020204" pitchFamily="34" charset="0"/>
              </a:rPr>
              <a:t>M=3 </a:t>
            </a:r>
            <a:r>
              <a:rPr lang="it-IT" sz="1400" kern="1200" err="1">
                <a:latin typeface="Arial" panose="020B0604020202020204" pitchFamily="34" charset="0"/>
                <a:cs typeface="Arial" panose="020B0604020202020204" pitchFamily="34" charset="0"/>
              </a:rPr>
              <a:t>hyper-cardioid</a:t>
            </a:r>
            <a:r>
              <a:rPr lang="it-IT" sz="1400" kern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400" kern="1200" err="1">
                <a:latin typeface="Arial" panose="020B0604020202020204" pitchFamily="34" charset="0"/>
                <a:cs typeface="Arial" panose="020B0604020202020204" pitchFamily="34" charset="0"/>
              </a:rPr>
              <a:t>microphones</a:t>
            </a:r>
            <a:endParaRPr lang="it-IT" sz="1400" kern="120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pPr marL="222885" indent="-222885" defTabSz="357576">
              <a:spcAft>
                <a:spcPts val="594"/>
              </a:spcAft>
              <a:buFont typeface="Arial"/>
              <a:buChar char="•"/>
            </a:pPr>
            <a:r>
              <a:rPr lang="it-IT" sz="1400" kern="1200" err="1">
                <a:latin typeface="Arial" panose="020B0604020202020204" pitchFamily="34" charset="0"/>
                <a:cs typeface="Arial" panose="020B0604020202020204" pitchFamily="34" charset="0"/>
              </a:rPr>
              <a:t>highly-absorbent</a:t>
            </a:r>
            <a:r>
              <a:rPr lang="it-IT" sz="1400" kern="1200">
                <a:latin typeface="Arial" panose="020B0604020202020204" pitchFamily="34" charset="0"/>
                <a:cs typeface="Arial" panose="020B0604020202020204" pitchFamily="34" charset="0"/>
              </a:rPr>
              <a:t> room</a:t>
            </a:r>
            <a:endParaRPr lang="it-IT" sz="140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  <p:pic>
        <p:nvPicPr>
          <p:cNvPr id="3" name="scenario2_mixture2" descr="scenario2_mixture2">
            <a:hlinkClick r:id="" action="ppaction://media"/>
            <a:extLst>
              <a:ext uri="{FF2B5EF4-FFF2-40B4-BE49-F238E27FC236}">
                <a16:creationId xmlns:a16="http://schemas.microsoft.com/office/drawing/2014/main" id="{A66E3608-EC6D-D646-A763-5069DAB1F7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135098" y="3791529"/>
            <a:ext cx="812800" cy="812800"/>
          </a:xfrm>
          <a:prstGeom prst="rect">
            <a:avLst/>
          </a:prstGeom>
        </p:spPr>
      </p:pic>
      <p:sp>
        <p:nvSpPr>
          <p:cNvPr id="7" name="CasellaDiTesto 5">
            <a:extLst>
              <a:ext uri="{FF2B5EF4-FFF2-40B4-BE49-F238E27FC236}">
                <a16:creationId xmlns:a16="http://schemas.microsoft.com/office/drawing/2014/main" id="{1C12C439-3228-CA41-8DB5-ABF59B5FBF6E}"/>
              </a:ext>
            </a:extLst>
          </p:cNvPr>
          <p:cNvSpPr txBox="1"/>
          <p:nvPr/>
        </p:nvSpPr>
        <p:spPr>
          <a:xfrm>
            <a:off x="6876659" y="3455943"/>
            <a:ext cx="1507686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357576">
              <a:spcAft>
                <a:spcPts val="594"/>
              </a:spcAft>
            </a:pPr>
            <a:r>
              <a:rPr lang="it-IT" sz="140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one</a:t>
            </a:r>
            <a:r>
              <a:rPr lang="it-IT" sz="140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mix (of 3):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98602C-B754-FC26-D6A6-E10DBDAECBE7}"/>
              </a:ext>
            </a:extLst>
          </p:cNvPr>
          <p:cNvSpPr/>
          <p:nvPr/>
        </p:nvSpPr>
        <p:spPr>
          <a:xfrm>
            <a:off x="207129" y="6294709"/>
            <a:ext cx="3288809" cy="424125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8545147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Scenario 2: Real cocktail-party (2)</a:t>
            </a:r>
          </a:p>
        </p:txBody>
      </p:sp>
      <p:pic>
        <p:nvPicPr>
          <p:cNvPr id="9" name="Immagine 6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9EAC2940-8A54-964A-BBD2-636CA702EA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02" y="2631146"/>
            <a:ext cx="3949200" cy="2113200"/>
          </a:xfrm>
          <a:prstGeom prst="rect">
            <a:avLst/>
          </a:prstGeom>
        </p:spPr>
      </p:pic>
      <p:pic>
        <p:nvPicPr>
          <p:cNvPr id="11" name="Immagine 7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298BFFA3-6802-EA44-BEF6-E0037F292B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4826" y="1462512"/>
            <a:ext cx="4867600" cy="4399200"/>
          </a:xfrm>
          <a:prstGeom prst="rect">
            <a:avLst/>
          </a:prstGeom>
        </p:spPr>
      </p:pic>
      <p:pic>
        <p:nvPicPr>
          <p:cNvPr id="3" name="scenario2_recover_voice2" descr="scenario2_recover_voice2">
            <a:hlinkClick r:id="" action="ppaction://media"/>
            <a:extLst>
              <a:ext uri="{FF2B5EF4-FFF2-40B4-BE49-F238E27FC236}">
                <a16:creationId xmlns:a16="http://schemas.microsoft.com/office/drawing/2014/main" id="{4503CCDA-8DBC-654A-9384-5C21CC6472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13177" y="4730496"/>
            <a:ext cx="593381" cy="593381"/>
          </a:xfrm>
          <a:prstGeom prst="rect">
            <a:avLst/>
          </a:prstGeom>
        </p:spPr>
      </p:pic>
      <p:pic>
        <p:nvPicPr>
          <p:cNvPr id="12" name="scenario2_recover_voice1" descr="scenario2_recover_voice1">
            <a:hlinkClick r:id="" action="ppaction://media"/>
            <a:extLst>
              <a:ext uri="{FF2B5EF4-FFF2-40B4-BE49-F238E27FC236}">
                <a16:creationId xmlns:a16="http://schemas.microsoft.com/office/drawing/2014/main" id="{24ED517D-D0E9-5745-BD39-F215BF4AE19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13559" y="4730496"/>
            <a:ext cx="593381" cy="5933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367A85-8E54-7369-47EA-46DFE3F75246}"/>
              </a:ext>
            </a:extLst>
          </p:cNvPr>
          <p:cNvSpPr txBox="1"/>
          <p:nvPr/>
        </p:nvSpPr>
        <p:spPr>
          <a:xfrm>
            <a:off x="289472" y="1776156"/>
            <a:ext cx="3517468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The results are very good and come close to the ideal case, but do not quite reach it.</a:t>
            </a:r>
            <a:endParaRPr lang="it-IT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70ADC8-1C94-1DC6-9802-75C2FC6A174C}"/>
              </a:ext>
            </a:extLst>
          </p:cNvPr>
          <p:cNvSpPr/>
          <p:nvPr/>
        </p:nvSpPr>
        <p:spPr>
          <a:xfrm>
            <a:off x="207129" y="6294709"/>
            <a:ext cx="3288809" cy="424125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4131775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 anchor="t">
            <a:normAutofit/>
          </a:bodyPr>
          <a:lstStyle/>
          <a:p>
            <a:r>
              <a:rPr lang="it-IT"/>
              <a:t>Scenario 3: Jazz-club jam (1)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10677AE-6975-90B3-BCA8-ABEF461032BA}"/>
              </a:ext>
            </a:extLst>
          </p:cNvPr>
          <p:cNvSpPr txBox="1"/>
          <p:nvPr/>
        </p:nvSpPr>
        <p:spPr>
          <a:xfrm>
            <a:off x="288522" y="1445547"/>
            <a:ext cx="4158082" cy="11849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6198" indent="-216198" defTabSz="443484">
              <a:spcAft>
                <a:spcPts val="600"/>
              </a:spcAft>
              <a:buFont typeface="Arial,Sans-Serif"/>
              <a:buChar char="•"/>
            </a:pP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N = 5 musical instrument sources</a:t>
            </a:r>
          </a:p>
          <a:p>
            <a:pPr marL="216198" indent="-216198" defTabSz="443484">
              <a:spcAft>
                <a:spcPts val="600"/>
              </a:spcAft>
              <a:buFont typeface="Arial,Sans-Serif"/>
              <a:buChar char="•"/>
            </a:pP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M = 10 microphones with various polar patterns</a:t>
            </a:r>
          </a:p>
          <a:p>
            <a:pPr marL="216198" indent="-216198" defTabSz="443484">
              <a:spcAft>
                <a:spcPts val="600"/>
              </a:spcAft>
              <a:buFont typeface="Arial,Sans-Serif"/>
              <a:buChar char="•"/>
            </a:pP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Room with low sound absorption</a:t>
            </a:r>
          </a:p>
          <a:p>
            <a:pPr marL="216198" indent="-216198" defTabSz="443484">
              <a:spcAft>
                <a:spcPts val="600"/>
              </a:spcAft>
              <a:buFont typeface="Arial,Sans-Serif"/>
              <a:buChar char="•"/>
            </a:pP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Unique architectural shape</a:t>
            </a:r>
            <a:endParaRPr lang="it-IT" sz="140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  <p:pic>
        <p:nvPicPr>
          <p:cNvPr id="6" name="Immagine 5" descr="Immagine che contiene testo, schermata, diagramma, numero&#10;&#10;Descrizione generata automaticamente">
            <a:extLst>
              <a:ext uri="{FF2B5EF4-FFF2-40B4-BE49-F238E27FC236}">
                <a16:creationId xmlns:a16="http://schemas.microsoft.com/office/drawing/2014/main" id="{471F0A37-BFD4-93B8-166E-5554AC7DBEB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4187" y="2839628"/>
            <a:ext cx="4367813" cy="3132644"/>
          </a:xfrm>
          <a:prstGeom prst="rect">
            <a:avLst/>
          </a:prstGeom>
        </p:spPr>
      </p:pic>
      <p:pic>
        <p:nvPicPr>
          <p:cNvPr id="7" name="Immagine 6" descr="Immagine che contiene schermata, diagramma, cubo, design&#10;&#10;Descrizione generata automaticamente">
            <a:extLst>
              <a:ext uri="{FF2B5EF4-FFF2-40B4-BE49-F238E27FC236}">
                <a16:creationId xmlns:a16="http://schemas.microsoft.com/office/drawing/2014/main" id="{C1CB376E-7136-EC07-B953-3A9C42E058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42723" y="2839628"/>
            <a:ext cx="3125409" cy="3205539"/>
          </a:xfrm>
          <a:prstGeom prst="rect">
            <a:avLst/>
          </a:prstGeom>
        </p:spPr>
      </p:pic>
      <p:pic>
        <p:nvPicPr>
          <p:cNvPr id="3" name="scenario3_mix_front-right-mic" descr="scenario3_mix_front-right-mic">
            <a:hlinkClick r:id="" action="ppaction://media"/>
            <a:extLst>
              <a:ext uri="{FF2B5EF4-FFF2-40B4-BE49-F238E27FC236}">
                <a16:creationId xmlns:a16="http://schemas.microsoft.com/office/drawing/2014/main" id="{DE600A8C-CFFC-9C4C-855F-23AB94CD6D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689366" y="2131557"/>
            <a:ext cx="556236" cy="556236"/>
          </a:xfrm>
          <a:prstGeom prst="rect">
            <a:avLst/>
          </a:prstGeom>
        </p:spPr>
      </p:pic>
      <p:sp>
        <p:nvSpPr>
          <p:cNvPr id="10" name="CasellaDiTesto 5">
            <a:extLst>
              <a:ext uri="{FF2B5EF4-FFF2-40B4-BE49-F238E27FC236}">
                <a16:creationId xmlns:a16="http://schemas.microsoft.com/office/drawing/2014/main" id="{3BCD1EFD-63CF-254C-BB61-33D52955F559}"/>
              </a:ext>
            </a:extLst>
          </p:cNvPr>
          <p:cNvSpPr txBox="1"/>
          <p:nvPr/>
        </p:nvSpPr>
        <p:spPr>
          <a:xfrm>
            <a:off x="4962543" y="1454180"/>
            <a:ext cx="18175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357576">
              <a:spcAft>
                <a:spcPts val="594"/>
              </a:spcAft>
            </a:pPr>
            <a:r>
              <a:rPr lang="it-IT" sz="140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Some </a:t>
            </a:r>
            <a:r>
              <a:rPr lang="it-IT" sz="140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instruments</a:t>
            </a:r>
            <a:r>
              <a:rPr lang="it-IT" sz="140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:</a:t>
            </a:r>
          </a:p>
        </p:txBody>
      </p:sp>
      <p:sp>
        <p:nvSpPr>
          <p:cNvPr id="11" name="CasellaDiTesto 5">
            <a:extLst>
              <a:ext uri="{FF2B5EF4-FFF2-40B4-BE49-F238E27FC236}">
                <a16:creationId xmlns:a16="http://schemas.microsoft.com/office/drawing/2014/main" id="{340F2F1C-0033-7542-85ED-7ADDC3DAC0A1}"/>
              </a:ext>
            </a:extLst>
          </p:cNvPr>
          <p:cNvSpPr txBox="1"/>
          <p:nvPr/>
        </p:nvSpPr>
        <p:spPr>
          <a:xfrm>
            <a:off x="7375597" y="1454180"/>
            <a:ext cx="1151793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357576">
              <a:spcAft>
                <a:spcPts val="594"/>
              </a:spcAft>
            </a:pPr>
            <a:r>
              <a:rPr lang="it-IT" sz="140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Some mix:</a:t>
            </a:r>
          </a:p>
        </p:txBody>
      </p:sp>
      <p:pic>
        <p:nvPicPr>
          <p:cNvPr id="4" name="scenario3_mix_piano-mic" descr="scenario3_mix_piano-mic">
            <a:hlinkClick r:id="" action="ppaction://media"/>
            <a:extLst>
              <a:ext uri="{FF2B5EF4-FFF2-40B4-BE49-F238E27FC236}">
                <a16:creationId xmlns:a16="http://schemas.microsoft.com/office/drawing/2014/main" id="{7FB858B1-3B24-E54D-BD6E-3FAD4B0402B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689366" y="1768545"/>
            <a:ext cx="556236" cy="556236"/>
          </a:xfrm>
          <a:prstGeom prst="rect">
            <a:avLst/>
          </a:prstGeom>
        </p:spPr>
      </p:pic>
      <p:pic>
        <p:nvPicPr>
          <p:cNvPr id="12" name="brass" descr="brass">
            <a:hlinkClick r:id="" action="ppaction://media"/>
            <a:extLst>
              <a:ext uri="{FF2B5EF4-FFF2-40B4-BE49-F238E27FC236}">
                <a16:creationId xmlns:a16="http://schemas.microsoft.com/office/drawing/2014/main" id="{052EEAF8-DC3F-B447-8273-B43A2598EE2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661262" y="2367068"/>
            <a:ext cx="474614" cy="474614"/>
          </a:xfrm>
          <a:prstGeom prst="rect">
            <a:avLst/>
          </a:prstGeom>
        </p:spPr>
      </p:pic>
      <p:pic>
        <p:nvPicPr>
          <p:cNvPr id="13" name="clarinet" descr="clarinet">
            <a:hlinkClick r:id="" action="ppaction://media"/>
            <a:extLst>
              <a:ext uri="{FF2B5EF4-FFF2-40B4-BE49-F238E27FC236}">
                <a16:creationId xmlns:a16="http://schemas.microsoft.com/office/drawing/2014/main" id="{71560770-F0EA-954D-80BA-5ABDBB098782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646737" y="2061344"/>
            <a:ext cx="474614" cy="474614"/>
          </a:xfrm>
          <a:prstGeom prst="rect">
            <a:avLst/>
          </a:prstGeom>
        </p:spPr>
      </p:pic>
      <p:pic>
        <p:nvPicPr>
          <p:cNvPr id="14" name="drum" descr="drum">
            <a:hlinkClick r:id="" action="ppaction://media"/>
            <a:extLst>
              <a:ext uri="{FF2B5EF4-FFF2-40B4-BE49-F238E27FC236}">
                <a16:creationId xmlns:a16="http://schemas.microsoft.com/office/drawing/2014/main" id="{15D02E79-1860-E446-90D5-932900184883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646737" y="1729182"/>
            <a:ext cx="474614" cy="4746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CE9371-2960-F207-CDB7-593C3E084CA6}"/>
              </a:ext>
            </a:extLst>
          </p:cNvPr>
          <p:cNvSpPr/>
          <p:nvPr/>
        </p:nvSpPr>
        <p:spPr>
          <a:xfrm>
            <a:off x="207129" y="6294709"/>
            <a:ext cx="3288809" cy="424125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6748028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 anchor="t">
            <a:normAutofit/>
          </a:bodyPr>
          <a:lstStyle/>
          <a:p>
            <a:r>
              <a:rPr lang="it-IT"/>
              <a:t>Scenario 3: Jazz-club jam (2)</a:t>
            </a:r>
          </a:p>
        </p:txBody>
      </p:sp>
      <p:pic>
        <p:nvPicPr>
          <p:cNvPr id="8" name="Immagine 7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AEDE4739-E3AC-9AD6-C73B-4371A26591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521" y="2537917"/>
            <a:ext cx="5162253" cy="2759384"/>
          </a:xfrm>
          <a:prstGeom prst="rect">
            <a:avLst/>
          </a:prstGeom>
        </p:spPr>
      </p:pic>
      <p:pic>
        <p:nvPicPr>
          <p:cNvPr id="9" name="Immagine 8" descr="Immagine che contiene testo, linea, schermata, Carattere&#10;&#10;Descrizione generata automaticamente">
            <a:extLst>
              <a:ext uri="{FF2B5EF4-FFF2-40B4-BE49-F238E27FC236}">
                <a16:creationId xmlns:a16="http://schemas.microsoft.com/office/drawing/2014/main" id="{91A1574A-6954-A79C-AFE1-DB34D72082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5557" y="1318046"/>
            <a:ext cx="3044007" cy="4598874"/>
          </a:xfrm>
          <a:prstGeom prst="rect">
            <a:avLst/>
          </a:prstGeom>
        </p:spPr>
      </p:pic>
      <p:pic>
        <p:nvPicPr>
          <p:cNvPr id="3" name="scenario3_recover_brass" descr="scenario3_recover_brass">
            <a:hlinkClick r:id="" action="ppaction://media"/>
            <a:extLst>
              <a:ext uri="{FF2B5EF4-FFF2-40B4-BE49-F238E27FC236}">
                <a16:creationId xmlns:a16="http://schemas.microsoft.com/office/drawing/2014/main" id="{85A769D6-A18B-A64D-80B8-46BACD8C54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94128" y="5297300"/>
            <a:ext cx="619619" cy="619619"/>
          </a:xfrm>
          <a:prstGeom prst="rect">
            <a:avLst/>
          </a:prstGeom>
        </p:spPr>
      </p:pic>
      <p:pic>
        <p:nvPicPr>
          <p:cNvPr id="4" name="scenario3_recover_drum" descr="scenario3_recover_drum">
            <a:hlinkClick r:id="" action="ppaction://media"/>
            <a:extLst>
              <a:ext uri="{FF2B5EF4-FFF2-40B4-BE49-F238E27FC236}">
                <a16:creationId xmlns:a16="http://schemas.microsoft.com/office/drawing/2014/main" id="{F542C779-ACF4-3D4B-95F7-1D972D8F6F2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800395" y="5297301"/>
            <a:ext cx="619619" cy="6196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41874E-55D5-91E6-887A-59BB84C86C39}"/>
              </a:ext>
            </a:extLst>
          </p:cNvPr>
          <p:cNvSpPr txBox="1"/>
          <p:nvPr/>
        </p:nvSpPr>
        <p:spPr>
          <a:xfrm>
            <a:off x="785275" y="1918298"/>
            <a:ext cx="4168743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Results vary depending on the sources' nature.</a:t>
            </a:r>
            <a:endParaRPr lang="it-IT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6FCE98-8575-CB90-1D97-5BE81E5FFC78}"/>
              </a:ext>
            </a:extLst>
          </p:cNvPr>
          <p:cNvSpPr/>
          <p:nvPr/>
        </p:nvSpPr>
        <p:spPr>
          <a:xfrm>
            <a:off x="207129" y="6294709"/>
            <a:ext cx="3288809" cy="424125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703064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Theoretical</a:t>
            </a:r>
            <a:r>
              <a:rPr lang="it-IT"/>
              <a:t> background: Blind Source </a:t>
            </a:r>
            <a:r>
              <a:rPr lang="it-IT" err="1"/>
              <a:t>Separation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/>
              <a:t>Blind source separation (BSS) refers to the concept of </a:t>
            </a:r>
            <a:r>
              <a:rPr lang="en-GB" sz="1800" b="1"/>
              <a:t>recovering hidden source signals </a:t>
            </a:r>
            <a:r>
              <a:rPr lang="en-GB" sz="1800"/>
              <a:t>from mixed observations, </a:t>
            </a:r>
            <a:r>
              <a:rPr lang="en-GB" sz="1800" b="1"/>
              <a:t>without any prior knowledge </a:t>
            </a:r>
            <a:r>
              <a:rPr lang="en-GB" sz="1800"/>
              <a:t>of the mixing process or the original source signals themselves.</a:t>
            </a:r>
            <a:endParaRPr lang="it-IT" sz="1800"/>
          </a:p>
        </p:txBody>
      </p:sp>
      <p:pic>
        <p:nvPicPr>
          <p:cNvPr id="5" name="Picture 4" descr="A diagram of a cocktail party problem&#10;&#10;Description automatically generated">
            <a:extLst>
              <a:ext uri="{FF2B5EF4-FFF2-40B4-BE49-F238E27FC236}">
                <a16:creationId xmlns:a16="http://schemas.microsoft.com/office/drawing/2014/main" id="{AF801BB4-2286-2FC5-CDAC-66E44789C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266" y="2991678"/>
            <a:ext cx="5165467" cy="25952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B384D36-F2CC-43C6-90A9-AE4521BE0210}"/>
              </a:ext>
            </a:extLst>
          </p:cNvPr>
          <p:cNvSpPr/>
          <p:nvPr/>
        </p:nvSpPr>
        <p:spPr>
          <a:xfrm>
            <a:off x="207129" y="6294709"/>
            <a:ext cx="3288809" cy="424125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65590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 anchor="t">
            <a:normAutofit/>
          </a:bodyPr>
          <a:lstStyle/>
          <a:p>
            <a:r>
              <a:rPr lang="it-IT"/>
              <a:t>Scenario 4: Rush-hour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10677AE-6975-90B3-BCA8-ABEF461032BA}"/>
              </a:ext>
            </a:extLst>
          </p:cNvPr>
          <p:cNvSpPr txBox="1"/>
          <p:nvPr/>
        </p:nvSpPr>
        <p:spPr>
          <a:xfrm>
            <a:off x="2295587" y="1621715"/>
            <a:ext cx="3439883" cy="8925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5900" indent="-215900" defTabSz="443484">
              <a:spcAft>
                <a:spcPts val="600"/>
              </a:spcAft>
              <a:buFont typeface="Arial,Sans-Serif"/>
              <a:buChar char="•"/>
            </a:pPr>
            <a:r>
              <a:rPr lang="it-IT" sz="1400" kern="120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it-IT" sz="1400" kern="120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it-IT" sz="1400">
                <a:latin typeface="Arial" panose="020B0604020202020204" pitchFamily="34" charset="0"/>
                <a:cs typeface="Arial" panose="020B0604020202020204" pitchFamily="34" charset="0"/>
              </a:rPr>
              <a:t>4 </a:t>
            </a:r>
            <a:r>
              <a:rPr lang="it-IT" sz="1400" err="1">
                <a:latin typeface="Arial" panose="020B0604020202020204" pitchFamily="34" charset="0"/>
                <a:cs typeface="Arial" panose="020B0604020202020204" pitchFamily="34" charset="0"/>
              </a:rPr>
              <a:t>noisy</a:t>
            </a:r>
            <a:r>
              <a:rPr lang="it-IT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400" err="1">
                <a:latin typeface="Arial" panose="020B0604020202020204" pitchFamily="34" charset="0"/>
                <a:cs typeface="Arial" panose="020B0604020202020204" pitchFamily="34" charset="0"/>
              </a:rPr>
              <a:t>sources</a:t>
            </a:r>
            <a:r>
              <a:rPr lang="it-IT" sz="140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it-IT" sz="140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it-IT" sz="140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=1 voice source</a:t>
            </a:r>
          </a:p>
          <a:p>
            <a:pPr marL="215900" indent="-215900" defTabSz="443484">
              <a:spcAft>
                <a:spcPts val="600"/>
              </a:spcAft>
              <a:buFont typeface="Arial,Sans-Serif"/>
              <a:buChar char="•"/>
            </a:pPr>
            <a:r>
              <a:rPr lang="it-IT" sz="1400" kern="1200">
                <a:latin typeface="Arial" panose="020B0604020202020204" pitchFamily="34" charset="0"/>
                <a:cs typeface="Arial" panose="020B0604020202020204" pitchFamily="34" charset="0"/>
              </a:rPr>
              <a:t>M=</a:t>
            </a:r>
            <a:r>
              <a:rPr lang="it-IT" sz="1400">
                <a:latin typeface="Arial" panose="020B0604020202020204" pitchFamily="34" charset="0"/>
                <a:cs typeface="Arial" panose="020B0604020202020204" pitchFamily="34" charset="0"/>
              </a:rPr>
              <a:t>6 </a:t>
            </a:r>
            <a:r>
              <a:rPr lang="it-IT" sz="1400" err="1">
                <a:latin typeface="Arial" panose="020B0604020202020204" pitchFamily="34" charset="0"/>
                <a:cs typeface="Arial" panose="020B0604020202020204" pitchFamily="34" charset="0"/>
              </a:rPr>
              <a:t>eight-shape</a:t>
            </a:r>
            <a:r>
              <a:rPr lang="it-IT" sz="1400" kern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400" kern="1200" err="1">
                <a:latin typeface="Arial" panose="020B0604020202020204" pitchFamily="34" charset="0"/>
                <a:cs typeface="Arial" panose="020B0604020202020204" pitchFamily="34" charset="0"/>
              </a:rPr>
              <a:t>microphones</a:t>
            </a:r>
            <a:r>
              <a:rPr lang="it-IT" sz="1400" kern="1200">
                <a:latin typeface="Arial" panose="020B0604020202020204" pitchFamily="34" charset="0"/>
                <a:cs typeface="Arial" panose="020B0604020202020204" pitchFamily="34" charset="0"/>
              </a:rPr>
              <a:t>​</a:t>
            </a:r>
            <a:endParaRPr lang="it-IT" sz="1400" kern="120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pPr marL="215900" indent="-215900" defTabSz="443484">
              <a:spcAft>
                <a:spcPts val="600"/>
              </a:spcAft>
              <a:buFont typeface="Arial,Sans-Serif"/>
              <a:buChar char="•"/>
            </a:pPr>
            <a:r>
              <a:rPr lang="it-IT" sz="1400">
                <a:latin typeface="Arial" panose="020B0604020202020204" pitchFamily="34" charset="0"/>
                <a:cs typeface="Arial" panose="020B0604020202020204" pitchFamily="34" charset="0"/>
              </a:rPr>
              <a:t>high-</a:t>
            </a:r>
            <a:r>
              <a:rPr lang="it-IT" sz="1400" err="1">
                <a:latin typeface="Arial" panose="020B0604020202020204" pitchFamily="34" charset="0"/>
                <a:cs typeface="Arial" panose="020B0604020202020204" pitchFamily="34" charset="0"/>
              </a:rPr>
              <a:t>absorbent</a:t>
            </a:r>
            <a:r>
              <a:rPr lang="it-IT" sz="1400" kern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400" err="1">
                <a:latin typeface="Arial" panose="020B0604020202020204" pitchFamily="34" charset="0"/>
                <a:cs typeface="Arial" panose="020B0604020202020204" pitchFamily="34" charset="0"/>
              </a:rPr>
              <a:t>enviroment</a:t>
            </a:r>
            <a:endParaRPr lang="it-IT" sz="1400" kern="120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  <p:pic>
        <p:nvPicPr>
          <p:cNvPr id="3" name="Immagine 2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631F1F2A-DB3C-89AD-C75C-803F8E75C8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7372" y="4015423"/>
            <a:ext cx="3510702" cy="1864150"/>
          </a:xfrm>
          <a:prstGeom prst="rect">
            <a:avLst/>
          </a:prstGeom>
        </p:spPr>
      </p:pic>
      <p:pic>
        <p:nvPicPr>
          <p:cNvPr id="4" name="Immagine 3" descr="Immagine che contiene testo, schermata, diagramma, numero&#10;&#10;Descrizione generata automaticamente">
            <a:extLst>
              <a:ext uri="{FF2B5EF4-FFF2-40B4-BE49-F238E27FC236}">
                <a16:creationId xmlns:a16="http://schemas.microsoft.com/office/drawing/2014/main" id="{3F34A066-5D4F-AEA6-0071-FCAADADFFA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000" y="1566348"/>
            <a:ext cx="1934287" cy="18641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pic>
        <p:nvPicPr>
          <p:cNvPr id="10" name="Immagine 9" descr="Immagine che contiene schermata, quadrato, cubo&#10;&#10;Descrizione generata automaticamente">
            <a:extLst>
              <a:ext uri="{FF2B5EF4-FFF2-40B4-BE49-F238E27FC236}">
                <a16:creationId xmlns:a16="http://schemas.microsoft.com/office/drawing/2014/main" id="{D669705C-C3CF-398D-47F2-26BA1C03F1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882" y="3883879"/>
            <a:ext cx="2006522" cy="1995694"/>
          </a:xfrm>
          <a:prstGeom prst="rect">
            <a:avLst/>
          </a:prstGeom>
        </p:spPr>
      </p:pic>
      <p:pic>
        <p:nvPicPr>
          <p:cNvPr id="11" name="Immagine 10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D8A136E9-E518-EB1E-D36E-35EA08AC5E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47801" y="1283310"/>
            <a:ext cx="3066386" cy="4703975"/>
          </a:xfrm>
          <a:prstGeom prst="rect">
            <a:avLst/>
          </a:prstGeom>
        </p:spPr>
      </p:pic>
      <p:pic>
        <p:nvPicPr>
          <p:cNvPr id="6" name="scenario4_original_voice" descr="scenario4_original_voice">
            <a:hlinkClick r:id="" action="ppaction://media"/>
            <a:extLst>
              <a:ext uri="{FF2B5EF4-FFF2-40B4-BE49-F238E27FC236}">
                <a16:creationId xmlns:a16="http://schemas.microsoft.com/office/drawing/2014/main" id="{F1D6FDAA-B671-1843-9707-504F1F2E9B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295587" y="3026712"/>
            <a:ext cx="525352" cy="525352"/>
          </a:xfrm>
          <a:prstGeom prst="rect">
            <a:avLst/>
          </a:prstGeom>
        </p:spPr>
      </p:pic>
      <p:pic>
        <p:nvPicPr>
          <p:cNvPr id="7" name="scenario4_mix_audio5" descr="scenario4_mix_audio5">
            <a:hlinkClick r:id="" action="ppaction://media"/>
            <a:extLst>
              <a:ext uri="{FF2B5EF4-FFF2-40B4-BE49-F238E27FC236}">
                <a16:creationId xmlns:a16="http://schemas.microsoft.com/office/drawing/2014/main" id="{F9E88F4F-89CD-D94C-B6A4-F645F91F260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86656" y="3026712"/>
            <a:ext cx="525352" cy="525352"/>
          </a:xfrm>
          <a:prstGeom prst="rect">
            <a:avLst/>
          </a:prstGeom>
        </p:spPr>
      </p:pic>
      <p:pic>
        <p:nvPicPr>
          <p:cNvPr id="8" name="scenario4_recover_voice" descr="scenario4_recover_voice">
            <a:hlinkClick r:id="" action="ppaction://media"/>
            <a:extLst>
              <a:ext uri="{FF2B5EF4-FFF2-40B4-BE49-F238E27FC236}">
                <a16:creationId xmlns:a16="http://schemas.microsoft.com/office/drawing/2014/main" id="{FEAF325C-597D-D245-8152-1A8F57DAF5E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94056" y="3010217"/>
            <a:ext cx="525352" cy="525352"/>
          </a:xfrm>
          <a:prstGeom prst="rect">
            <a:avLst/>
          </a:prstGeom>
        </p:spPr>
      </p:pic>
      <p:sp>
        <p:nvSpPr>
          <p:cNvPr id="12" name="CasellaDiTesto 4">
            <a:extLst>
              <a:ext uri="{FF2B5EF4-FFF2-40B4-BE49-F238E27FC236}">
                <a16:creationId xmlns:a16="http://schemas.microsoft.com/office/drawing/2014/main" id="{024F0F9A-196A-7B4D-A94E-9FDAE63BE283}"/>
              </a:ext>
            </a:extLst>
          </p:cNvPr>
          <p:cNvSpPr txBox="1"/>
          <p:nvPr/>
        </p:nvSpPr>
        <p:spPr>
          <a:xfrm>
            <a:off x="2295587" y="2747939"/>
            <a:ext cx="3216362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443484">
              <a:spcAft>
                <a:spcPts val="600"/>
              </a:spcAft>
            </a:pPr>
            <a:r>
              <a:rPr lang="it-IT" sz="140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o</a:t>
            </a:r>
            <a:r>
              <a:rPr lang="it-IT" sz="1400" kern="120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riginal</a:t>
            </a:r>
            <a:r>
              <a:rPr lang="it-IT" sz="1400" kern="120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:	mixed:	</a:t>
            </a:r>
            <a:r>
              <a:rPr lang="it-IT" sz="1400" kern="120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reconstructed</a:t>
            </a:r>
            <a:r>
              <a:rPr lang="it-IT" sz="1400" kern="120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8D2055-1C6B-4F4A-A4B0-36A798A933F5}"/>
              </a:ext>
            </a:extLst>
          </p:cNvPr>
          <p:cNvSpPr/>
          <p:nvPr/>
        </p:nvSpPr>
        <p:spPr>
          <a:xfrm>
            <a:off x="207129" y="6294709"/>
            <a:ext cx="3288809" cy="424125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817383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7829C-C937-C12F-3799-D4BD4382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 anchor="t">
            <a:normAutofit/>
          </a:bodyPr>
          <a:lstStyle/>
          <a:p>
            <a:r>
              <a:rPr lang="it-IT" err="1"/>
              <a:t>Conclusion</a:t>
            </a:r>
            <a:endParaRPr lang="en-GB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2BD65E6E-455A-B8F0-9D4D-93BF4DF76D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5900356"/>
              </p:ext>
            </p:extLst>
          </p:nvPr>
        </p:nvGraphicFramePr>
        <p:xfrm>
          <a:off x="417179" y="1445821"/>
          <a:ext cx="8323726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6A56792-D32C-43B5-D1BC-5F08FE46BD49}"/>
              </a:ext>
            </a:extLst>
          </p:cNvPr>
          <p:cNvSpPr/>
          <p:nvPr/>
        </p:nvSpPr>
        <p:spPr>
          <a:xfrm>
            <a:off x="207129" y="6294709"/>
            <a:ext cx="3288809" cy="424125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625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Mathematical </a:t>
            </a:r>
            <a:r>
              <a:rPr lang="it-IT" err="1"/>
              <a:t>formalism</a:t>
            </a:r>
            <a:endParaRPr lang="it-IT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77E3EF36-F8AD-9AF5-D3D4-D0012A224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/>
              <a:t>The notation used in this paper follows the one in the work by </a:t>
            </a:r>
            <a:r>
              <a:rPr lang="en-GB" sz="1800" b="1"/>
              <a:t>Alaa Tharwat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err="1"/>
              <a:t>We</a:t>
            </a:r>
            <a:r>
              <a:rPr lang="it-IT" sz="1800"/>
              <a:t> </a:t>
            </a:r>
            <a:r>
              <a:rPr lang="it-IT" sz="1800" err="1"/>
              <a:t>define</a:t>
            </a:r>
            <a:r>
              <a:rPr lang="it-IT" sz="1800"/>
              <a:t> a </a:t>
            </a:r>
            <a:r>
              <a:rPr lang="it-IT" sz="1800" b="1" err="1"/>
              <a:t>mixture</a:t>
            </a:r>
            <a:r>
              <a:rPr lang="it-IT" sz="1800" b="1"/>
              <a:t> of </a:t>
            </a:r>
            <a:r>
              <a:rPr lang="it-IT" sz="1800" b="1" err="1"/>
              <a:t>signals</a:t>
            </a:r>
            <a:r>
              <a:rPr lang="it-IT" sz="1800" b="1"/>
              <a:t> </a:t>
            </a:r>
            <a:r>
              <a:rPr lang="it-IT" sz="1800" err="1"/>
              <a:t>as</a:t>
            </a:r>
            <a:r>
              <a:rPr lang="it-IT" sz="180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800"/>
          </a:p>
          <a:p>
            <a:pPr algn="l"/>
            <a:r>
              <a:rPr lang="en-GB" sz="1800"/>
              <a:t>	</a:t>
            </a:r>
            <a:endParaRPr lang="it-IT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/>
              <a:t>Our aim, by applying ICA, it to find the </a:t>
            </a:r>
            <a:r>
              <a:rPr lang="en-GB" sz="1800" b="1"/>
              <a:t>unmixing matrix </a:t>
            </a:r>
            <a:r>
              <a:rPr lang="en-GB" sz="1800"/>
              <a:t>W:</a:t>
            </a:r>
            <a:endParaRPr lang="it-IT" sz="1800"/>
          </a:p>
        </p:txBody>
      </p:sp>
      <p:pic>
        <p:nvPicPr>
          <p:cNvPr id="6" name="Picture 5" descr="A black and white text&#10;&#10;Description automatically generated">
            <a:extLst>
              <a:ext uri="{FF2B5EF4-FFF2-40B4-BE49-F238E27FC236}">
                <a16:creationId xmlns:a16="http://schemas.microsoft.com/office/drawing/2014/main" id="{D8C3EA14-AEE7-D958-95BC-C4A0925E3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964" y="2817743"/>
            <a:ext cx="1688696" cy="841524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A black and white image of a mathematical equation&#10;&#10;Description automatically generated">
            <a:extLst>
              <a:ext uri="{FF2B5EF4-FFF2-40B4-BE49-F238E27FC236}">
                <a16:creationId xmlns:a16="http://schemas.microsoft.com/office/drawing/2014/main" id="{4F1BA94B-A5FF-CF5E-4D08-1835B6F3D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865" y="4431185"/>
            <a:ext cx="2312897" cy="886250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42BF7E-9D1A-0BB5-EB58-18F2F1529AF1}"/>
              </a:ext>
            </a:extLst>
          </p:cNvPr>
          <p:cNvSpPr txBox="1"/>
          <p:nvPr/>
        </p:nvSpPr>
        <p:spPr>
          <a:xfrm>
            <a:off x="6042991" y="2638839"/>
            <a:ext cx="2559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/>
              <a:t>A: mixing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/>
              <a:t>S: original signals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/>
              <a:t>X: mixtures.</a:t>
            </a:r>
            <a:endParaRPr lang="it-IT" sz="1800"/>
          </a:p>
          <a:p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C150C4-9853-3159-9319-D9055B622045}"/>
              </a:ext>
            </a:extLst>
          </p:cNvPr>
          <p:cNvSpPr txBox="1"/>
          <p:nvPr/>
        </p:nvSpPr>
        <p:spPr>
          <a:xfrm>
            <a:off x="6042991" y="4364725"/>
            <a:ext cx="2559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W</a:t>
            </a:r>
            <a:r>
              <a:rPr lang="en-GB" sz="1800"/>
              <a:t>: unmixing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Y</a:t>
            </a:r>
            <a:r>
              <a:rPr lang="en-GB" sz="1800"/>
              <a:t>: recovered signals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/>
              <a:t>X: mixtures.</a:t>
            </a:r>
            <a:endParaRPr lang="it-IT" sz="1800"/>
          </a:p>
          <a:p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4E16FD-ACAA-9AC2-CB26-AFCA8841E5BA}"/>
              </a:ext>
            </a:extLst>
          </p:cNvPr>
          <p:cNvSpPr/>
          <p:nvPr/>
        </p:nvSpPr>
        <p:spPr>
          <a:xfrm>
            <a:off x="217233" y="6294709"/>
            <a:ext cx="3288809" cy="424125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4733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Assumptions</a:t>
            </a:r>
            <a:r>
              <a:rPr lang="it-IT"/>
              <a:t> </a:t>
            </a:r>
            <a:r>
              <a:rPr lang="it-IT" err="1"/>
              <a:t>behind</a:t>
            </a:r>
            <a:r>
              <a:rPr lang="it-IT"/>
              <a:t> the </a:t>
            </a:r>
            <a:r>
              <a:rPr lang="it-IT" err="1"/>
              <a:t>algorithm</a:t>
            </a:r>
            <a:endParaRPr lang="it-IT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81A49E09-39D6-318D-8043-FF40EE408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>
            <a:normAutofit/>
          </a:bodyPr>
          <a:lstStyle/>
          <a:p>
            <a:r>
              <a:rPr lang="it-IT" sz="1800"/>
              <a:t>Idea: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/>
              <a:t>i</a:t>
            </a:r>
            <a:r>
              <a:rPr lang="en-GB" sz="1800" err="1"/>
              <a:t>nversion</a:t>
            </a:r>
            <a:r>
              <a:rPr lang="en-GB" sz="1800"/>
              <a:t> of the </a:t>
            </a:r>
            <a:r>
              <a:rPr lang="en-GB" sz="1800" b="1"/>
              <a:t>central limit theorem </a:t>
            </a:r>
            <a:r>
              <a:rPr lang="en-GB" sz="1800"/>
              <a:t>(CLT)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/>
          </a:p>
          <a:p>
            <a:r>
              <a:rPr lang="en-GB" sz="1800"/>
              <a:t>Two assumptions on the source signals: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1"/>
              <a:t>Non-Gaussian</a:t>
            </a:r>
            <a:r>
              <a:rPr lang="en-GB" sz="1800"/>
              <a:t>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sz="1800" err="1"/>
              <a:t>gaussian</a:t>
            </a:r>
            <a:r>
              <a:rPr lang="it-IT" sz="1800"/>
              <a:t> </a:t>
            </a:r>
            <a:r>
              <a:rPr lang="it-IT" sz="1800" err="1"/>
              <a:t>noise</a:t>
            </a:r>
            <a:r>
              <a:rPr lang="it-IT" sz="1800"/>
              <a:t> + </a:t>
            </a:r>
            <a:r>
              <a:rPr lang="it-IT" sz="1800" err="1"/>
              <a:t>gaussian</a:t>
            </a:r>
            <a:r>
              <a:rPr lang="it-IT" sz="1800"/>
              <a:t> </a:t>
            </a:r>
            <a:r>
              <a:rPr lang="it-IT" sz="1800" err="1"/>
              <a:t>noise</a:t>
            </a:r>
            <a:r>
              <a:rPr lang="it-IT" sz="1800"/>
              <a:t> = </a:t>
            </a:r>
            <a:r>
              <a:rPr lang="it-IT" sz="1800" err="1"/>
              <a:t>gaussian</a:t>
            </a:r>
            <a:r>
              <a:rPr lang="it-IT" sz="1800"/>
              <a:t> </a:t>
            </a:r>
            <a:r>
              <a:rPr lang="it-IT" sz="1800" err="1"/>
              <a:t>noise</a:t>
            </a:r>
            <a:r>
              <a:rPr lang="it-IT" sz="1800"/>
              <a:t>  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sz="1800" err="1"/>
              <a:t>We</a:t>
            </a:r>
            <a:r>
              <a:rPr lang="it-IT" sz="1800"/>
              <a:t> </a:t>
            </a:r>
            <a:r>
              <a:rPr lang="it-IT" sz="1800" err="1"/>
              <a:t>can’t</a:t>
            </a:r>
            <a:r>
              <a:rPr lang="it-IT" sz="1800"/>
              <a:t> </a:t>
            </a:r>
            <a:r>
              <a:rPr lang="it-IT" sz="1800" err="1"/>
              <a:t>discern</a:t>
            </a:r>
            <a:r>
              <a:rPr lang="it-IT" sz="1800"/>
              <a:t> the </a:t>
            </a:r>
            <a:r>
              <a:rPr lang="it-IT" sz="1800" err="1"/>
              <a:t>original</a:t>
            </a:r>
            <a:r>
              <a:rPr lang="it-IT" sz="1800"/>
              <a:t> </a:t>
            </a:r>
            <a:r>
              <a:rPr lang="it-IT" sz="1800" err="1"/>
              <a:t>noises</a:t>
            </a:r>
            <a:r>
              <a:rPr lang="it-IT" sz="1800"/>
              <a:t>!	</a:t>
            </a:r>
            <a:endParaRPr lang="en-GB" sz="18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1"/>
              <a:t>Independent</a:t>
            </a:r>
            <a:r>
              <a:rPr lang="en-GB" sz="1800"/>
              <a:t>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1800"/>
              <a:t>If the independent assumption does not hold we can’t reverse the CTL!</a:t>
            </a:r>
          </a:p>
          <a:p>
            <a:endParaRPr lang="en-GB" sz="1800" b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D1708D-5BF8-231E-91FE-225B21F58F7F}"/>
              </a:ext>
            </a:extLst>
          </p:cNvPr>
          <p:cNvSpPr/>
          <p:nvPr/>
        </p:nvSpPr>
        <p:spPr>
          <a:xfrm>
            <a:off x="207129" y="6294709"/>
            <a:ext cx="3288809" cy="424125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290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Neg-entropy</a:t>
            </a:r>
            <a:r>
              <a:rPr lang="it-IT"/>
              <a:t> </a:t>
            </a:r>
            <a:r>
              <a:rPr lang="it-IT" err="1"/>
              <a:t>maximization</a:t>
            </a:r>
            <a:endParaRPr lang="it-IT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B8FDD9C0-282B-149A-DC91-10CB4D028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/>
              <a:t>To be able to do what we described above we need to find a suitable </a:t>
            </a:r>
            <a:r>
              <a:rPr lang="en-GB" sz="1800" b="1"/>
              <a:t>metric </a:t>
            </a:r>
            <a:r>
              <a:rPr lang="en-GB" sz="1800"/>
              <a:t>for </a:t>
            </a:r>
            <a:r>
              <a:rPr lang="en-GB" sz="1800" b="1"/>
              <a:t>independence</a:t>
            </a:r>
            <a:r>
              <a:rPr lang="en-GB" sz="1800"/>
              <a:t> and </a:t>
            </a:r>
            <a:r>
              <a:rPr lang="en-GB" sz="1800" b="1"/>
              <a:t>non-</a:t>
            </a:r>
            <a:r>
              <a:rPr lang="en-GB" sz="1800" b="1" err="1"/>
              <a:t>gaussianity</a:t>
            </a:r>
            <a:r>
              <a:rPr lang="en-GB" sz="1800" b="1"/>
              <a:t> </a:t>
            </a:r>
            <a:r>
              <a:rPr lang="en-GB" sz="1800"/>
              <a:t>to maximize, a possible one for the non-</a:t>
            </a:r>
            <a:r>
              <a:rPr lang="en-GB" sz="1800" err="1"/>
              <a:t>gaussianity</a:t>
            </a:r>
            <a:r>
              <a:rPr lang="en-GB" sz="1800"/>
              <a:t> is neg-entropy.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/>
              <a:t>We define </a:t>
            </a:r>
            <a:r>
              <a:rPr lang="en-GB" sz="1800" b="1"/>
              <a:t>neg-entropy</a:t>
            </a:r>
            <a:r>
              <a:rPr lang="en-GB" sz="1800"/>
              <a:t> as the </a:t>
            </a:r>
            <a:r>
              <a:rPr lang="en-GB" sz="1800" b="1" err="1"/>
              <a:t>kullback-leibler</a:t>
            </a:r>
            <a:r>
              <a:rPr lang="en-GB" sz="1800" b="1"/>
              <a:t> divergence </a:t>
            </a:r>
            <a:r>
              <a:rPr lang="en-GB" sz="1800"/>
              <a:t>of a random variable Y from a gaussian distribution with the same mean and variance:</a:t>
            </a:r>
            <a:endParaRPr lang="it-IT" sz="1800"/>
          </a:p>
        </p:txBody>
      </p:sp>
      <p:pic>
        <p:nvPicPr>
          <p:cNvPr id="6" name="Picture 5" descr="A black text with a white background&#10;&#10;Description automatically generated">
            <a:extLst>
              <a:ext uri="{FF2B5EF4-FFF2-40B4-BE49-F238E27FC236}">
                <a16:creationId xmlns:a16="http://schemas.microsoft.com/office/drawing/2014/main" id="{A8CA3906-8550-4437-51E9-235BB6087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823" y="3949439"/>
            <a:ext cx="4934777" cy="762177"/>
          </a:xfrm>
          <a:prstGeom prst="rect">
            <a:avLst/>
          </a:prstGeom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239FEF8-C012-B25C-414D-51993EB6FA13}"/>
              </a:ext>
            </a:extLst>
          </p:cNvPr>
          <p:cNvSpPr/>
          <p:nvPr/>
        </p:nvSpPr>
        <p:spPr>
          <a:xfrm>
            <a:off x="207129" y="6294709"/>
            <a:ext cx="3288809" cy="424125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5172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Mutual</a:t>
            </a:r>
            <a:r>
              <a:rPr lang="it-IT"/>
              <a:t> Information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74E9DEC7-B1CA-83AE-730F-1EAD551DD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/>
              <a:t>In information theory, mutual information quantifies the </a:t>
            </a:r>
            <a:r>
              <a:rPr lang="en-GB" sz="1800" b="1"/>
              <a:t>shared information </a:t>
            </a:r>
            <a:r>
              <a:rPr lang="en-GB" sz="1800"/>
              <a:t>between two random variables, X and Y. It measures the reduction in uncertainty about X after observing Y (and vice versa).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/>
              <a:t>Higher mutual information indicates a stronger dependence between the variable, while lower / </a:t>
            </a:r>
            <a:r>
              <a:rPr lang="en-GB" sz="1800" b="1"/>
              <a:t>zero</a:t>
            </a:r>
            <a:r>
              <a:rPr lang="en-GB" sz="1800"/>
              <a:t> values indicate </a:t>
            </a:r>
            <a:r>
              <a:rPr lang="en-GB" sz="1800" b="1"/>
              <a:t>independence</a:t>
            </a:r>
            <a:r>
              <a:rPr lang="en-GB" sz="180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/>
              <a:t>Formally we define mutual information as:</a:t>
            </a:r>
            <a:endParaRPr lang="it-IT" sz="1800"/>
          </a:p>
        </p:txBody>
      </p:sp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EE0E018-01C9-3418-65B8-FDF34A50A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736" y="4042950"/>
            <a:ext cx="4092527" cy="944844"/>
          </a:xfrm>
          <a:prstGeom prst="rect">
            <a:avLst/>
          </a:prstGeom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55DB93-7744-A044-7F0C-AF548CAD789E}"/>
              </a:ext>
            </a:extLst>
          </p:cNvPr>
          <p:cNvSpPr/>
          <p:nvPr/>
        </p:nvSpPr>
        <p:spPr>
          <a:xfrm>
            <a:off x="207129" y="6294709"/>
            <a:ext cx="3288809" cy="424125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2580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7829C-C937-C12F-3799-D4BD43826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Mutual information minimization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A6F06-1C0B-51F8-930E-6DCBE5CFD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/>
              <a:t>An interesting fact is that by </a:t>
            </a:r>
            <a:r>
              <a:rPr lang="en-GB" sz="1800" b="1"/>
              <a:t>maximizing neg-entropy </a:t>
            </a:r>
            <a:r>
              <a:rPr lang="en-GB" sz="1800"/>
              <a:t>we aren’t only searching for the most non-gaussian signals, but also for the most independent among them as we are effectively </a:t>
            </a:r>
            <a:r>
              <a:rPr lang="en-GB" sz="1800" b="1"/>
              <a:t>minimizing mutual information</a:t>
            </a:r>
            <a:r>
              <a:rPr lang="en-GB" sz="18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/>
              <a:t>This can be proven by the fact that </a:t>
            </a:r>
            <a:r>
              <a:rPr lang="en-GB" sz="1800" b="1"/>
              <a:t>mutual information </a:t>
            </a:r>
            <a:r>
              <a:rPr lang="en-GB" sz="1800"/>
              <a:t>can be rewritten by neg-entropy in this way: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/>
              <a:t>Where C is a constant term</a:t>
            </a:r>
          </a:p>
        </p:txBody>
      </p:sp>
      <p:pic>
        <p:nvPicPr>
          <p:cNvPr id="5" name="Picture 4" descr="A mathematical equation with black text&#10;&#10;Description automatically generated">
            <a:extLst>
              <a:ext uri="{FF2B5EF4-FFF2-40B4-BE49-F238E27FC236}">
                <a16:creationId xmlns:a16="http://schemas.microsoft.com/office/drawing/2014/main" id="{F3018A4B-D648-31F0-1D78-12CE5B3C6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264" y="3777139"/>
            <a:ext cx="3825471" cy="983435"/>
          </a:xfrm>
          <a:prstGeom prst="rect">
            <a:avLst/>
          </a:prstGeom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85FDA1-082A-C54F-1980-076892339A9C}"/>
              </a:ext>
            </a:extLst>
          </p:cNvPr>
          <p:cNvSpPr/>
          <p:nvPr/>
        </p:nvSpPr>
        <p:spPr>
          <a:xfrm>
            <a:off x="207129" y="6294709"/>
            <a:ext cx="3288809" cy="424125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747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7829C-C937-C12F-3799-D4BD43826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need for approximations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A6F06-1C0B-51F8-930E-6DCBE5CFD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8323726" cy="452596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/>
              <a:t>Calculating the entropy for finite data can be problematic, for this reason we use an </a:t>
            </a:r>
            <a:r>
              <a:rPr lang="en-GB" sz="1800" b="1"/>
              <a:t>approximation</a:t>
            </a:r>
            <a:r>
              <a:rPr lang="en-GB" sz="1800"/>
              <a:t> of neg-entropy given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/>
              <a:t>Where G</a:t>
            </a:r>
            <a:r>
              <a:rPr lang="en-GB" sz="1200"/>
              <a:t>i</a:t>
            </a:r>
            <a:r>
              <a:rPr lang="en-GB" sz="1800"/>
              <a:t> is a non-quadratic function such as:</a:t>
            </a:r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E196B2D-0E89-C381-5667-299008D1A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145" y="2696576"/>
            <a:ext cx="3945835" cy="802265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E4824F-75E4-3383-68CF-C7CAAA84C522}"/>
              </a:ext>
            </a:extLst>
          </p:cNvPr>
          <p:cNvSpPr txBox="1"/>
          <p:nvPr/>
        </p:nvSpPr>
        <p:spPr>
          <a:xfrm>
            <a:off x="6977270" y="2638839"/>
            <a:ext cx="2559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k</a:t>
            </a:r>
            <a:r>
              <a:rPr lang="en-GB" sz="1050"/>
              <a:t>i</a:t>
            </a:r>
            <a:r>
              <a:rPr lang="en-GB" sz="1800"/>
              <a:t>: a constant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v ∼ N(0,1)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/>
              <a:t>X: mixtures.</a:t>
            </a:r>
            <a:endParaRPr lang="it-IT" sz="1800"/>
          </a:p>
          <a:p>
            <a:endParaRPr lang="en-GB"/>
          </a:p>
        </p:txBody>
      </p:sp>
      <p:pic>
        <p:nvPicPr>
          <p:cNvPr id="8" name="Picture 7" descr="A mathematical equatio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DFDCC74A-70F6-8405-6E63-8916CF1DC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959" y="4341038"/>
            <a:ext cx="2706081" cy="993021"/>
          </a:xfrm>
          <a:prstGeom prst="rect">
            <a:avLst/>
          </a:prstGeom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146EF85-E926-0BDC-6572-F69BB5F55402}"/>
              </a:ext>
            </a:extLst>
          </p:cNvPr>
          <p:cNvSpPr/>
          <p:nvPr/>
        </p:nvSpPr>
        <p:spPr>
          <a:xfrm>
            <a:off x="207129" y="6294709"/>
            <a:ext cx="3288809" cy="424125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4448080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bfd90a1-c505-494d-b17c-7825dd9020c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E387955CF264443A9FD0CA7D7A4ADC4" ma:contentTypeVersion="16" ma:contentTypeDescription="Creare un nuovo documento." ma:contentTypeScope="" ma:versionID="346993594bc44b2a0a7d3d666c7372df">
  <xsd:schema xmlns:xsd="http://www.w3.org/2001/XMLSchema" xmlns:xs="http://www.w3.org/2001/XMLSchema" xmlns:p="http://schemas.microsoft.com/office/2006/metadata/properties" xmlns:ns3="bbfd90a1-c505-494d-b17c-7825dd9020cf" xmlns:ns4="378fe03c-6518-41ad-b2ec-12c70f185936" targetNamespace="http://schemas.microsoft.com/office/2006/metadata/properties" ma:root="true" ma:fieldsID="33d0669537f97d78a429ea3a40acfdf8" ns3:_="" ns4:_="">
    <xsd:import namespace="bbfd90a1-c505-494d-b17c-7825dd9020cf"/>
    <xsd:import namespace="378fe03c-6518-41ad-b2ec-12c70f18593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  <xsd:element ref="ns3:_activity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fd90a1-c505-494d-b17c-7825dd9020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3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8fe03c-6518-41ad-b2ec-12c70f185936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D9C9EDF-D311-4C9C-8497-FF5A5A8E5D1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0CB8FA-EA28-4827-AC9D-A38E5D0EB04B}">
  <ds:schemaRefs>
    <ds:schemaRef ds:uri="http://www.w3.org/XML/1998/namespace"/>
    <ds:schemaRef ds:uri="http://schemas.microsoft.com/office/2006/documentManagement/types"/>
    <ds:schemaRef ds:uri="378fe03c-6518-41ad-b2ec-12c70f185936"/>
    <ds:schemaRef ds:uri="http://purl.org/dc/terms/"/>
    <ds:schemaRef ds:uri="http://schemas.openxmlformats.org/package/2006/metadata/core-properties"/>
    <ds:schemaRef ds:uri="bbfd90a1-c505-494d-b17c-7825dd9020cf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EBA3D22-02C4-44D9-8CC5-FA5260D02D65}">
  <ds:schemaRefs>
    <ds:schemaRef ds:uri="378fe03c-6518-41ad-b2ec-12c70f185936"/>
    <ds:schemaRef ds:uri="bbfd90a1-c505-494d-b17c-7825dd9020c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0</TotalTime>
  <Words>1240</Words>
  <Application>Microsoft Macintosh PowerPoint</Application>
  <PresentationFormat>On-screen Show (4:3)</PresentationFormat>
  <Paragraphs>176</Paragraphs>
  <Slides>31</Slides>
  <Notes>0</Notes>
  <HiddenSlides>0</HiddenSlides>
  <MMClips>20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Arial,Sans-Serif</vt:lpstr>
      <vt:lpstr>Calibri</vt:lpstr>
      <vt:lpstr>Wingdings</vt:lpstr>
      <vt:lpstr>POLI</vt:lpstr>
      <vt:lpstr>Titolo presentazione sottotitolo</vt:lpstr>
      <vt:lpstr>Introduction</vt:lpstr>
      <vt:lpstr>Theoretical background: Blind Source Separation</vt:lpstr>
      <vt:lpstr>Mathematical formalism</vt:lpstr>
      <vt:lpstr>Assumptions behind the algorithm</vt:lpstr>
      <vt:lpstr>Neg-entropy maximization</vt:lpstr>
      <vt:lpstr>Mutual Information</vt:lpstr>
      <vt:lpstr>Mutual information minimization</vt:lpstr>
      <vt:lpstr>The need for approximations</vt:lpstr>
      <vt:lpstr>Preprocessing</vt:lpstr>
      <vt:lpstr>Undercomplete ICA</vt:lpstr>
      <vt:lpstr>Multiple component extraction</vt:lpstr>
      <vt:lpstr>Update rule</vt:lpstr>
      <vt:lpstr>Complete Algorithm</vt:lpstr>
      <vt:lpstr>Ambiguities of ICA </vt:lpstr>
      <vt:lpstr>Example 1</vt:lpstr>
      <vt:lpstr>Results</vt:lpstr>
      <vt:lpstr>Example 2: Undercomplete ICA</vt:lpstr>
      <vt:lpstr>Results: No Dimensionality Reduction</vt:lpstr>
      <vt:lpstr>Results: Dimensionality Reduction</vt:lpstr>
      <vt:lpstr>Validation (1)</vt:lpstr>
      <vt:lpstr>Validation (2)</vt:lpstr>
      <vt:lpstr>Experimental Scenarios</vt:lpstr>
      <vt:lpstr>Scenario 1: Ideal cocktail-party (1)</vt:lpstr>
      <vt:lpstr>Scenario 1: Ideal cocktail-party (2)</vt:lpstr>
      <vt:lpstr>Scenario 2: Real cocktail-party (1)</vt:lpstr>
      <vt:lpstr>Scenario 2: Real cocktail-party (2)</vt:lpstr>
      <vt:lpstr>Scenario 3: Jazz-club jam (1)</vt:lpstr>
      <vt:lpstr>Scenario 3: Jazz-club jam (2)</vt:lpstr>
      <vt:lpstr>Scenario 4: Rush-hour</vt:lpstr>
      <vt:lpstr>Conclusion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Nicolo' Pisanu</cp:lastModifiedBy>
  <cp:revision>2</cp:revision>
  <dcterms:created xsi:type="dcterms:W3CDTF">2015-05-26T12:27:57Z</dcterms:created>
  <dcterms:modified xsi:type="dcterms:W3CDTF">2024-06-18T13:41:04Z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0x0101002E387955CF264443A9FD0CA7D7A4ADC4</vt:lpwstr>
  </property>
</Properties>
</file>